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73" r:id="rId3"/>
    <p:sldId id="289" r:id="rId4"/>
    <p:sldId id="361" r:id="rId5"/>
    <p:sldId id="376" r:id="rId6"/>
    <p:sldId id="375" r:id="rId7"/>
    <p:sldId id="369" r:id="rId8"/>
    <p:sldId id="414" r:id="rId9"/>
    <p:sldId id="367" r:id="rId10"/>
    <p:sldId id="415" r:id="rId11"/>
    <p:sldId id="368" r:id="rId12"/>
    <p:sldId id="416" r:id="rId13"/>
    <p:sldId id="379" r:id="rId14"/>
    <p:sldId id="387" r:id="rId15"/>
    <p:sldId id="388" r:id="rId16"/>
    <p:sldId id="389" r:id="rId17"/>
    <p:sldId id="390" r:id="rId18"/>
    <p:sldId id="363" r:id="rId19"/>
    <p:sldId id="409" r:id="rId20"/>
    <p:sldId id="392" r:id="rId21"/>
    <p:sldId id="408" r:id="rId22"/>
    <p:sldId id="407" r:id="rId23"/>
    <p:sldId id="405" r:id="rId24"/>
    <p:sldId id="393" r:id="rId25"/>
    <p:sldId id="37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FF9933"/>
    <a:srgbClr val="FF8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09" autoAdjust="0"/>
    <p:restoredTop sz="98273" autoAdjust="0"/>
  </p:normalViewPr>
  <p:slideViewPr>
    <p:cSldViewPr>
      <p:cViewPr varScale="1">
        <p:scale>
          <a:sx n="50" d="100"/>
          <a:sy n="50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AC42-875F-4277-AAF9-F6F5C6191704}" type="datetimeFigureOut">
              <a:rPr lang="pt-BR" smtClean="0"/>
              <a:pPr/>
              <a:t>15/10/2014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E4DB3-9CFF-40C8-A84D-6B07B1E8EE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74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BA92-9D52-4B62-BD7C-D465F64D3275}" type="datetimeFigureOut">
              <a:rPr lang="pt-BR" smtClean="0"/>
              <a:pPr/>
              <a:t>15/10/2014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2BE75-EBD8-45BB-B536-091131707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48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2BE75-EBD8-45BB-B536-091131707C1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9290-4849-4496-BAA6-93452B48B5D6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A4E-7E12-4540-A61D-2D61A9EFFE94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00FD-AAA5-4AF4-9476-380CD1D3BC71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AC35-7033-4621-AFA6-0AE8D6D64D3F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5A2A-A7BC-4248-A2E6-911684D0DB7D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8878-D2BF-4523-B397-9D014D4FBE15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4701-8455-42DE-87C2-25A4ED107B9A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66EB-72A2-45AD-86BE-C88B7E80C9C4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9620-9619-4993-A8C3-BD18B570D8F2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9E08-43BF-424F-AE71-272E005E5A87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3A4A-E9F7-419B-9BA7-7B9EC8916F89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3E7F-4385-4C9C-A711-604C7E2203A6}" type="datetime1">
              <a:rPr lang="pt-BR" smtClean="0"/>
              <a:pPr/>
              <a:t>15/10/2014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A9C0-623D-4FE4-9076-029DA86FB5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214290"/>
            <a:ext cx="3857652" cy="30986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285720" y="484511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ea typeface="Verdana" pitchFamily="34" charset="0"/>
                <a:cs typeface="Tahoma" pitchFamily="34" charset="0"/>
              </a:rPr>
              <a:t>MINISTÉRIO DA CIÊNCIA E TECNOLOGIA</a:t>
            </a:r>
          </a:p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INSTITUTO NACIONAL DE PESQUISAS ESPACIAIS</a:t>
            </a:r>
          </a:p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CENTRO REGIONAL NORDESTE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429000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dirty="0" err="1" smtClean="0">
                <a:solidFill>
                  <a:srgbClr val="FF8001"/>
                </a:solidFill>
                <a:cs typeface="Arial" pitchFamily="34" charset="0"/>
              </a:rPr>
              <a:t>Transponder</a:t>
            </a:r>
            <a:r>
              <a:rPr lang="pt-BR" sz="2800" b="1" dirty="0" smtClean="0">
                <a:solidFill>
                  <a:srgbClr val="FF8001"/>
                </a:solidFill>
                <a:cs typeface="Arial" pitchFamily="34" charset="0"/>
              </a:rPr>
              <a:t> de Coleta de Dados para um </a:t>
            </a:r>
            <a:r>
              <a:rPr lang="pt-BR" sz="2800" b="1" dirty="0" err="1" smtClean="0">
                <a:solidFill>
                  <a:srgbClr val="FF8001"/>
                </a:solidFill>
                <a:cs typeface="Arial" pitchFamily="34" charset="0"/>
              </a:rPr>
              <a:t>Nano-Satélite</a:t>
            </a:r>
            <a:r>
              <a:rPr lang="pt-BR" sz="2800" b="1" dirty="0" smtClean="0">
                <a:solidFill>
                  <a:srgbClr val="FF8001"/>
                </a:solidFill>
                <a:cs typeface="Arial" pitchFamily="34" charset="0"/>
              </a:rPr>
              <a:t> do SBCDA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 smtClean="0">
                <a:solidFill>
                  <a:srgbClr val="FF8001"/>
                </a:solidFill>
                <a:cs typeface="Arial" pitchFamily="34" charset="0"/>
              </a:rPr>
              <a:t>Processo nº 560150/2010-5   Edital AEB/MCT/CNPq Nº 033/2010</a:t>
            </a:r>
            <a:endParaRPr lang="pt-BR" sz="2800" b="1" dirty="0">
              <a:solidFill>
                <a:srgbClr val="FF8001"/>
              </a:solidFill>
              <a:cs typeface="Arial" pitchFamily="34" charset="0"/>
            </a:endParaRPr>
          </a:p>
        </p:txBody>
      </p:sp>
      <p:sp>
        <p:nvSpPr>
          <p:cNvPr id="12" name="Quadro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" name="Picture 2" descr="a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86454"/>
            <a:ext cx="1290118" cy="72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5" name="Picture 16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889396"/>
            <a:ext cx="1711968" cy="54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10596" name="Picture 4" descr="http://www.univem.edu.br/imgs/CNP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857892"/>
            <a:ext cx="1686217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2680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148"/>
          <p:cNvSpPr>
            <a:spLocks noChangeArrowheads="1"/>
          </p:cNvSpPr>
          <p:nvPr/>
        </p:nvSpPr>
        <p:spPr bwMode="auto">
          <a:xfrm>
            <a:off x="4788024" y="1052736"/>
            <a:ext cx="3024336" cy="4896544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10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1" y="1750240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32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Hardware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upo 167"/>
          <p:cNvGrpSpPr>
            <a:grpSpLocks/>
          </p:cNvGrpSpPr>
          <p:nvPr/>
        </p:nvGrpSpPr>
        <p:grpSpPr bwMode="auto">
          <a:xfrm>
            <a:off x="3306582" y="2886650"/>
            <a:ext cx="2339975" cy="900000"/>
            <a:chOff x="3275856" y="3912807"/>
            <a:chExt cx="2340260" cy="899499"/>
          </a:xfrm>
        </p:grpSpPr>
        <p:sp>
          <p:nvSpPr>
            <p:cNvPr id="104" name="Retângulo 103"/>
            <p:cNvSpPr/>
            <p:nvPr/>
          </p:nvSpPr>
          <p:spPr bwMode="auto">
            <a:xfrm>
              <a:off x="3923635" y="3912807"/>
              <a:ext cx="1008185" cy="8994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DSP</a:t>
              </a:r>
            </a:p>
          </p:txBody>
        </p:sp>
        <p:sp>
          <p:nvSpPr>
            <p:cNvPr id="105" name="Retângulo 104"/>
            <p:cNvSpPr/>
            <p:nvPr/>
          </p:nvSpPr>
          <p:spPr bwMode="auto">
            <a:xfrm>
              <a:off x="4931820" y="4058887"/>
              <a:ext cx="684296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DAC</a:t>
              </a:r>
            </a:p>
          </p:txBody>
        </p:sp>
        <p:sp>
          <p:nvSpPr>
            <p:cNvPr id="106" name="Retângulo 105"/>
            <p:cNvSpPr/>
            <p:nvPr/>
          </p:nvSpPr>
          <p:spPr bwMode="auto">
            <a:xfrm>
              <a:off x="3275856" y="4058887"/>
              <a:ext cx="647779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ADC</a:t>
              </a:r>
              <a:endPara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92" name="Retângulo 163"/>
          <p:cNvSpPr>
            <a:spLocks noChangeArrowheads="1"/>
          </p:cNvSpPr>
          <p:nvPr/>
        </p:nvSpPr>
        <p:spPr bwMode="auto">
          <a:xfrm>
            <a:off x="1445363" y="2958088"/>
            <a:ext cx="1446208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Estágio de Entrada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3" name="Retângulo 164"/>
          <p:cNvSpPr>
            <a:spLocks noChangeArrowheads="1"/>
          </p:cNvSpPr>
          <p:nvPr/>
        </p:nvSpPr>
        <p:spPr bwMode="auto">
          <a:xfrm>
            <a:off x="2411760" y="5085184"/>
            <a:ext cx="4000528" cy="720000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Gerador de </a:t>
            </a:r>
            <a:r>
              <a:rPr lang="pt-BR" sz="1500" dirty="0" err="1" smtClean="0">
                <a:solidFill>
                  <a:schemeClr val="bg1"/>
                </a:solidFill>
                <a:sym typeface="Helvetica Light"/>
              </a:rPr>
              <a:t>Frequências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4" name="Retângulo 93"/>
          <p:cNvSpPr/>
          <p:nvPr/>
        </p:nvSpPr>
        <p:spPr bwMode="auto">
          <a:xfrm>
            <a:off x="4874387" y="1172138"/>
            <a:ext cx="1227135" cy="41433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TMC</a:t>
            </a:r>
          </a:p>
        </p:txBody>
      </p:sp>
      <p:sp>
        <p:nvSpPr>
          <p:cNvPr id="95" name="Retângulo 94"/>
          <p:cNvSpPr/>
          <p:nvPr/>
        </p:nvSpPr>
        <p:spPr bwMode="auto">
          <a:xfrm>
            <a:off x="6599765" y="2978116"/>
            <a:ext cx="1008063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1500" dirty="0" smtClean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</a:p>
        </p:txBody>
      </p:sp>
      <p:cxnSp>
        <p:nvCxnSpPr>
          <p:cNvPr id="96" name="Conector de seta reta 191"/>
          <p:cNvCxnSpPr>
            <a:cxnSpLocks noChangeShapeType="1"/>
            <a:stCxn id="92" idx="3"/>
          </p:cNvCxnSpPr>
          <p:nvPr/>
        </p:nvCxnSpPr>
        <p:spPr bwMode="auto">
          <a:xfrm flipV="1">
            <a:off x="2891571" y="3318077"/>
            <a:ext cx="392117" cy="1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7" name="Forma 67"/>
          <p:cNvCxnSpPr>
            <a:cxnSpLocks noChangeShapeType="1"/>
            <a:endCxn id="94" idx="2"/>
          </p:cNvCxnSpPr>
          <p:nvPr/>
        </p:nvCxnSpPr>
        <p:spPr bwMode="auto">
          <a:xfrm rot="5400000" flipH="1" flipV="1">
            <a:off x="4323047" y="1721742"/>
            <a:ext cx="1300174" cy="1029642"/>
          </a:xfrm>
          <a:prstGeom prst="bentConnector3">
            <a:avLst>
              <a:gd name="adj1" fmla="val 20609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98" name="Conector de seta reta 198"/>
          <p:cNvCxnSpPr>
            <a:cxnSpLocks noChangeShapeType="1"/>
            <a:endCxn id="92" idx="1"/>
          </p:cNvCxnSpPr>
          <p:nvPr/>
        </p:nvCxnSpPr>
        <p:spPr bwMode="auto">
          <a:xfrm>
            <a:off x="923384" y="3318088"/>
            <a:ext cx="5219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9" name="Conector de seta reta 209"/>
          <p:cNvCxnSpPr>
            <a:cxnSpLocks noChangeShapeType="1"/>
            <a:endCxn id="95" idx="1"/>
          </p:cNvCxnSpPr>
          <p:nvPr/>
        </p:nvCxnSpPr>
        <p:spPr bwMode="auto">
          <a:xfrm flipV="1">
            <a:off x="5646557" y="3338116"/>
            <a:ext cx="953208" cy="108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100" name="Forma 212"/>
          <p:cNvCxnSpPr>
            <a:cxnSpLocks noChangeShapeType="1"/>
            <a:stCxn id="93" idx="0"/>
            <a:endCxn id="92" idx="2"/>
          </p:cNvCxnSpPr>
          <p:nvPr/>
        </p:nvCxnSpPr>
        <p:spPr bwMode="auto">
          <a:xfrm rot="16200000" flipV="1">
            <a:off x="2586698" y="3259857"/>
            <a:ext cx="1407096" cy="224355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101" name="Conector angulado 217"/>
          <p:cNvCxnSpPr>
            <a:cxnSpLocks noChangeShapeType="1"/>
            <a:stCxn id="93" idx="0"/>
            <a:endCxn id="95" idx="2"/>
          </p:cNvCxnSpPr>
          <p:nvPr/>
        </p:nvCxnSpPr>
        <p:spPr bwMode="auto">
          <a:xfrm rot="5400000" flipH="1" flipV="1">
            <a:off x="5064376" y="3045764"/>
            <a:ext cx="1387068" cy="269177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sp>
        <p:nvSpPr>
          <p:cNvPr id="43" name="Retângulo 42"/>
          <p:cNvSpPr/>
          <p:nvPr/>
        </p:nvSpPr>
        <p:spPr bwMode="auto">
          <a:xfrm>
            <a:off x="6516216" y="4869160"/>
            <a:ext cx="1365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03" name="Forma 67"/>
          <p:cNvCxnSpPr>
            <a:cxnSpLocks noChangeShapeType="1"/>
            <a:stCxn id="95" idx="0"/>
            <a:endCxn id="94" idx="3"/>
          </p:cNvCxnSpPr>
          <p:nvPr/>
        </p:nvCxnSpPr>
        <p:spPr bwMode="auto">
          <a:xfrm rot="16200000" flipV="1">
            <a:off x="5803256" y="1677574"/>
            <a:ext cx="1598809" cy="100227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0" name="Forma 212"/>
          <p:cNvCxnSpPr>
            <a:cxnSpLocks noChangeShapeType="1"/>
            <a:stCxn id="93" idx="0"/>
            <a:endCxn id="106" idx="2"/>
          </p:cNvCxnSpPr>
          <p:nvPr/>
        </p:nvCxnSpPr>
        <p:spPr bwMode="auto">
          <a:xfrm rot="16200000" flipV="1">
            <a:off x="3301429" y="3974589"/>
            <a:ext cx="1439598" cy="781592"/>
          </a:xfrm>
          <a:prstGeom prst="bentConnector3">
            <a:avLst>
              <a:gd name="adj1" fmla="val 63895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5" name="Conector de seta reta 198"/>
          <p:cNvCxnSpPr>
            <a:cxnSpLocks noChangeShapeType="1"/>
          </p:cNvCxnSpPr>
          <p:nvPr/>
        </p:nvCxnSpPr>
        <p:spPr bwMode="auto">
          <a:xfrm>
            <a:off x="7605172" y="3326108"/>
            <a:ext cx="39582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sp>
        <p:nvSpPr>
          <p:cNvPr id="47" name="CaixaDeTexto 46"/>
          <p:cNvSpPr txBox="1"/>
          <p:nvPr/>
        </p:nvSpPr>
        <p:spPr>
          <a:xfrm>
            <a:off x="7956376" y="2996952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Para </a:t>
            </a:r>
          </a:p>
          <a:p>
            <a:pPr algn="ctr"/>
            <a:r>
              <a:rPr lang="pt-BR" sz="1400" dirty="0" smtClean="0"/>
              <a:t>antena</a:t>
            </a:r>
          </a:p>
          <a:p>
            <a:pPr algn="ctr"/>
            <a:r>
              <a:rPr lang="pt-BR" sz="1400" dirty="0" smtClean="0"/>
              <a:t>na Banda-S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42378" y="3036565"/>
            <a:ext cx="931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Da antena</a:t>
            </a:r>
          </a:p>
          <a:p>
            <a:pPr algn="ctr"/>
            <a:r>
              <a:rPr lang="pt-BR" sz="1400" dirty="0" smtClean="0"/>
              <a:t>na Banda</a:t>
            </a:r>
          </a:p>
          <a:p>
            <a:pPr algn="ctr"/>
            <a:r>
              <a:rPr lang="pt-BR" sz="1400" dirty="0" smtClean="0"/>
              <a:t>UHF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1702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7" grpId="0" animBg="1" autoUpdateAnimBg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11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237302"/>
            <a:ext cx="283603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Estágio de Saída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Retângulo 79"/>
          <p:cNvSpPr/>
          <p:nvPr/>
        </p:nvSpPr>
        <p:spPr bwMode="auto">
          <a:xfrm>
            <a:off x="1526214" y="3779606"/>
            <a:ext cx="2860085" cy="1395628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1200" b="1">
              <a:solidFill>
                <a:srgbClr val="000000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2924203" y="3827446"/>
            <a:ext cx="111283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2,26752GHz</a:t>
            </a:r>
          </a:p>
        </p:txBody>
      </p:sp>
      <p:sp>
        <p:nvSpPr>
          <p:cNvPr id="82" name="Text Box 48"/>
          <p:cNvSpPr txBox="1">
            <a:spLocks noChangeArrowheads="1"/>
          </p:cNvSpPr>
          <p:nvPr/>
        </p:nvSpPr>
        <p:spPr bwMode="auto">
          <a:xfrm>
            <a:off x="1644913" y="4177644"/>
            <a:ext cx="73636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10MHz</a:t>
            </a:r>
          </a:p>
        </p:txBody>
      </p:sp>
      <p:sp>
        <p:nvSpPr>
          <p:cNvPr id="83" name="Line 58"/>
          <p:cNvSpPr>
            <a:spLocks noChangeShapeType="1"/>
          </p:cNvSpPr>
          <p:nvPr/>
        </p:nvSpPr>
        <p:spPr bwMode="auto">
          <a:xfrm rot="10800000" flipH="1" flipV="1">
            <a:off x="2379691" y="4309407"/>
            <a:ext cx="217487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4" name="Line 58"/>
          <p:cNvSpPr>
            <a:spLocks noChangeShapeType="1"/>
          </p:cNvSpPr>
          <p:nvPr/>
        </p:nvSpPr>
        <p:spPr bwMode="auto">
          <a:xfrm flipH="1" flipV="1">
            <a:off x="3254403" y="4303057"/>
            <a:ext cx="21748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481416" y="4169707"/>
            <a:ext cx="64611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SPI 3</a:t>
            </a:r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2611115" y="4152762"/>
            <a:ext cx="654875" cy="3362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Helvetica Light" charset="0"/>
              </a:rPr>
              <a:t>DDS 3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87" name="Retângulo 86"/>
          <p:cNvSpPr/>
          <p:nvPr/>
        </p:nvSpPr>
        <p:spPr bwMode="auto">
          <a:xfrm>
            <a:off x="5955173" y="3520348"/>
            <a:ext cx="1879160" cy="16206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1200" b="1">
              <a:solidFill>
                <a:srgbClr val="000000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88" name="Line 58"/>
          <p:cNvSpPr>
            <a:spLocks noChangeShapeType="1"/>
          </p:cNvSpPr>
          <p:nvPr/>
        </p:nvSpPr>
        <p:spPr bwMode="auto">
          <a:xfrm rot="10800000" flipH="1" flipV="1">
            <a:off x="6958020" y="4803759"/>
            <a:ext cx="10795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6687754" y="4577454"/>
            <a:ext cx="577829" cy="4554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Temp.</a:t>
            </a: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Sensor</a:t>
            </a:r>
          </a:p>
        </p:txBody>
      </p: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6022309" y="3574122"/>
            <a:ext cx="1665974" cy="910615"/>
          </a:xfrm>
          <a:prstGeom prst="rect">
            <a:avLst/>
          </a:prstGeom>
          <a:solidFill>
            <a:srgbClr val="AAC1D6">
              <a:alpha val="89804"/>
            </a:srgb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1" name="Line 58"/>
          <p:cNvSpPr>
            <a:spLocks noChangeShapeType="1"/>
          </p:cNvSpPr>
          <p:nvPr/>
        </p:nvSpPr>
        <p:spPr bwMode="auto">
          <a:xfrm rot="10800000" flipH="1" flipV="1">
            <a:off x="6937383" y="3881421"/>
            <a:ext cx="203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6110458" y="3685017"/>
            <a:ext cx="826938" cy="4711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200" b="1" dirty="0">
              <a:solidFill>
                <a:schemeClr val="bg1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93" name="Text Box 48"/>
          <p:cNvSpPr txBox="1">
            <a:spLocks noChangeArrowheads="1"/>
          </p:cNvSpPr>
          <p:nvPr/>
        </p:nvSpPr>
        <p:spPr bwMode="auto">
          <a:xfrm>
            <a:off x="8037520" y="3685017"/>
            <a:ext cx="8350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TLM I</a:t>
            </a:r>
            <a:r>
              <a:rPr lang="pt-BR" sz="1400" b="1" kern="0" baseline="-25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</a:t>
            </a: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Pout</a:t>
            </a: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4" name="Line 58"/>
          <p:cNvSpPr>
            <a:spLocks noChangeShapeType="1"/>
          </p:cNvSpPr>
          <p:nvPr/>
        </p:nvSpPr>
        <p:spPr bwMode="auto">
          <a:xfrm rot="10800000" flipH="1" flipV="1">
            <a:off x="7497769" y="3881421"/>
            <a:ext cx="555626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5" name="Pentágono 94"/>
          <p:cNvSpPr/>
          <p:nvPr/>
        </p:nvSpPr>
        <p:spPr bwMode="auto">
          <a:xfrm>
            <a:off x="7140583" y="3685017"/>
            <a:ext cx="418457" cy="344617"/>
          </a:xfrm>
          <a:prstGeom prst="homePlat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Helvetica Light" charset="0"/>
              </a:rPr>
              <a:t>ADC</a:t>
            </a:r>
          </a:p>
        </p:txBody>
      </p:sp>
      <p:sp>
        <p:nvSpPr>
          <p:cNvPr id="96" name="Text Box 59"/>
          <p:cNvSpPr txBox="1">
            <a:spLocks noChangeArrowheads="1"/>
          </p:cNvSpPr>
          <p:nvPr/>
        </p:nvSpPr>
        <p:spPr bwMode="auto">
          <a:xfrm>
            <a:off x="6848483" y="4024296"/>
            <a:ext cx="8350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AD8361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5V</a:t>
            </a:r>
          </a:p>
        </p:txBody>
      </p:sp>
      <p:sp>
        <p:nvSpPr>
          <p:cNvPr id="97" name="Text Box 59"/>
          <p:cNvSpPr txBox="1">
            <a:spLocks noChangeArrowheads="1"/>
          </p:cNvSpPr>
          <p:nvPr/>
        </p:nvSpPr>
        <p:spPr bwMode="auto">
          <a:xfrm>
            <a:off x="6092833" y="3663934"/>
            <a:ext cx="839787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RF Detector</a:t>
            </a:r>
          </a:p>
        </p:txBody>
      </p:sp>
      <p:sp>
        <p:nvSpPr>
          <p:cNvPr id="98" name="Text Box 59"/>
          <p:cNvSpPr txBox="1">
            <a:spLocks noChangeArrowheads="1"/>
          </p:cNvSpPr>
          <p:nvPr/>
        </p:nvSpPr>
        <p:spPr bwMode="auto">
          <a:xfrm>
            <a:off x="5907095" y="4549759"/>
            <a:ext cx="65087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LM92</a:t>
            </a:r>
          </a:p>
        </p:txBody>
      </p:sp>
      <p:sp>
        <p:nvSpPr>
          <p:cNvPr id="99" name="Text Box 48"/>
          <p:cNvSpPr txBox="1">
            <a:spLocks noChangeArrowheads="1"/>
          </p:cNvSpPr>
          <p:nvPr/>
        </p:nvSpPr>
        <p:spPr bwMode="auto">
          <a:xfrm>
            <a:off x="7797808" y="4632309"/>
            <a:ext cx="116668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TLM I</a:t>
            </a:r>
            <a:r>
              <a:rPr lang="pt-BR" sz="1400" b="1" kern="0" baseline="-25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</a:t>
            </a: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Temp. HPA</a:t>
            </a:r>
          </a:p>
        </p:txBody>
      </p:sp>
      <p:cxnSp>
        <p:nvCxnSpPr>
          <p:cNvPr id="100" name="Conector reto 143"/>
          <p:cNvCxnSpPr>
            <a:cxnSpLocks noChangeShapeType="1"/>
          </p:cNvCxnSpPr>
          <p:nvPr/>
        </p:nvCxnSpPr>
        <p:spPr bwMode="auto">
          <a:xfrm>
            <a:off x="5643570" y="3868721"/>
            <a:ext cx="4873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sysDot"/>
            <a:miter lim="0"/>
            <a:headEnd/>
            <a:tailEnd type="triangle" w="med" len="med"/>
          </a:ln>
        </p:spPr>
      </p:cxnSp>
      <p:sp>
        <p:nvSpPr>
          <p:cNvPr id="102" name="Retângulo 101"/>
          <p:cNvSpPr/>
          <p:nvPr/>
        </p:nvSpPr>
        <p:spPr bwMode="auto">
          <a:xfrm>
            <a:off x="1500149" y="1071546"/>
            <a:ext cx="3929107" cy="2239722"/>
          </a:xfrm>
          <a:prstGeom prst="rect">
            <a:avLst/>
          </a:prstGeom>
          <a:solidFill>
            <a:srgbClr val="3795A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1200" b="1">
              <a:solidFill>
                <a:srgbClr val="000000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103" name="Rectangle 70"/>
          <p:cNvSpPr>
            <a:spLocks noChangeArrowheads="1"/>
          </p:cNvSpPr>
          <p:nvPr/>
        </p:nvSpPr>
        <p:spPr bwMode="auto">
          <a:xfrm>
            <a:off x="1643166" y="1193185"/>
            <a:ext cx="1496883" cy="1930837"/>
          </a:xfrm>
          <a:prstGeom prst="rect">
            <a:avLst/>
          </a:prstGeom>
          <a:solidFill>
            <a:srgbClr val="AAC1D6">
              <a:alpha val="89804"/>
            </a:srgb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4" name="Line 14"/>
          <p:cNvSpPr>
            <a:spLocks noChangeShapeType="1"/>
          </p:cNvSpPr>
          <p:nvPr/>
        </p:nvSpPr>
        <p:spPr bwMode="auto">
          <a:xfrm>
            <a:off x="2717828" y="2095484"/>
            <a:ext cx="890588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5" name="Line 64"/>
          <p:cNvSpPr>
            <a:spLocks noChangeShapeType="1"/>
          </p:cNvSpPr>
          <p:nvPr/>
        </p:nvSpPr>
        <p:spPr bwMode="auto">
          <a:xfrm flipV="1">
            <a:off x="2289203" y="2166921"/>
            <a:ext cx="214313" cy="19843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6" name="AutoShape 7"/>
          <p:cNvSpPr>
            <a:spLocks noChangeArrowheads="1"/>
          </p:cNvSpPr>
          <p:nvPr/>
        </p:nvSpPr>
        <p:spPr bwMode="auto">
          <a:xfrm flipH="1">
            <a:off x="1790595" y="2138721"/>
            <a:ext cx="499607" cy="460724"/>
          </a:xfrm>
          <a:prstGeom prst="flowChartSummingJunc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Calibri" pitchFamily="34" charset="0"/>
                <a:cs typeface="Arial" pitchFamily="34" charset="0"/>
                <a:sym typeface="Helvetica Light" charset="0"/>
              </a:rPr>
              <a:t>X</a:t>
            </a:r>
          </a:p>
        </p:txBody>
      </p:sp>
      <p:sp>
        <p:nvSpPr>
          <p:cNvPr id="149" name="Line 64"/>
          <p:cNvSpPr>
            <a:spLocks noChangeShapeType="1"/>
          </p:cNvSpPr>
          <p:nvPr/>
        </p:nvSpPr>
        <p:spPr bwMode="auto">
          <a:xfrm>
            <a:off x="2289203" y="1809734"/>
            <a:ext cx="207963" cy="1968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1" name="Oval 59"/>
          <p:cNvSpPr>
            <a:spLocks noChangeArrowheads="1"/>
          </p:cNvSpPr>
          <p:nvPr/>
        </p:nvSpPr>
        <p:spPr bwMode="auto">
          <a:xfrm>
            <a:off x="2485302" y="1907032"/>
            <a:ext cx="399414" cy="36634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" pitchFamily="34" charset="0"/>
                <a:sym typeface="Helvetica Light" charset="0"/>
              </a:rPr>
              <a:t>Σ</a:t>
            </a:r>
          </a:p>
        </p:txBody>
      </p:sp>
      <p:sp>
        <p:nvSpPr>
          <p:cNvPr id="179" name="Text Box 59"/>
          <p:cNvSpPr txBox="1">
            <a:spLocks noChangeArrowheads="1"/>
          </p:cNvSpPr>
          <p:nvPr/>
        </p:nvSpPr>
        <p:spPr bwMode="auto">
          <a:xfrm>
            <a:off x="2133628" y="2641584"/>
            <a:ext cx="9779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ADL5372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5V</a:t>
            </a:r>
          </a:p>
        </p:txBody>
      </p:sp>
      <p:sp>
        <p:nvSpPr>
          <p:cNvPr id="182" name="Text Box 48"/>
          <p:cNvSpPr txBox="1">
            <a:spLocks noChangeArrowheads="1"/>
          </p:cNvSpPr>
          <p:nvPr/>
        </p:nvSpPr>
        <p:spPr bwMode="auto">
          <a:xfrm>
            <a:off x="2049490" y="1244584"/>
            <a:ext cx="111363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2,26752GHz</a:t>
            </a:r>
            <a:endParaRPr lang="pt-BR" sz="14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3" name="Text Box 48"/>
          <p:cNvSpPr txBox="1">
            <a:spLocks noChangeArrowheads="1"/>
          </p:cNvSpPr>
          <p:nvPr/>
        </p:nvSpPr>
        <p:spPr bwMode="auto">
          <a:xfrm>
            <a:off x="3228326" y="2316911"/>
            <a:ext cx="1214438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BFCN2275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Fc</a:t>
            </a: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=2,275GHz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B=220MHz </a:t>
            </a:r>
            <a:r>
              <a:rPr lang="pt-BR" sz="1400" b="1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Pi</a:t>
            </a: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=2,0dB</a:t>
            </a:r>
          </a:p>
        </p:txBody>
      </p:sp>
      <p:sp>
        <p:nvSpPr>
          <p:cNvPr id="185" name="Retângulo 184"/>
          <p:cNvSpPr/>
          <p:nvPr/>
        </p:nvSpPr>
        <p:spPr bwMode="auto">
          <a:xfrm>
            <a:off x="6592246" y="1785921"/>
            <a:ext cx="1300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333399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P=26 </a:t>
            </a:r>
            <a:r>
              <a:rPr lang="pt-BR" sz="1400" b="1" kern="0" dirty="0" err="1">
                <a:solidFill>
                  <a:srgbClr val="333399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dBm</a:t>
            </a:r>
            <a:endParaRPr lang="pt-BR" sz="1400" b="1" kern="0" dirty="0">
              <a:solidFill>
                <a:srgbClr val="333399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rgbClr val="333399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2,26752GHz</a:t>
            </a:r>
            <a:endParaRPr lang="pt-BR" sz="1400" b="1" kern="0" dirty="0">
              <a:solidFill>
                <a:srgbClr val="333399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333399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±30KHz</a:t>
            </a:r>
          </a:p>
        </p:txBody>
      </p:sp>
      <p:sp>
        <p:nvSpPr>
          <p:cNvPr id="186" name="Line 14"/>
          <p:cNvSpPr>
            <a:spLocks noChangeShapeType="1"/>
          </p:cNvSpPr>
          <p:nvPr/>
        </p:nvSpPr>
        <p:spPr bwMode="auto">
          <a:xfrm>
            <a:off x="4014144" y="2095484"/>
            <a:ext cx="612775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7" name="AutoShape 15"/>
          <p:cNvSpPr>
            <a:spLocks noChangeArrowheads="1"/>
          </p:cNvSpPr>
          <p:nvPr/>
        </p:nvSpPr>
        <p:spPr bwMode="auto">
          <a:xfrm rot="5400000" flipH="1">
            <a:off x="4565677" y="1792228"/>
            <a:ext cx="681513" cy="6689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Helvetica Light" charset="0"/>
              </a:rPr>
              <a:t>   </a:t>
            </a:r>
            <a:r>
              <a:rPr lang="pt-BR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Helvetica Light" charset="0"/>
              </a:rPr>
              <a:t>HPA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  <a:sym typeface="Helvetica Light" charset="0"/>
              </a:rPr>
              <a:t>X2</a:t>
            </a:r>
            <a:endParaRPr lang="pt-BR" sz="1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Helvetica Light" charset="0"/>
            </a:endParaRPr>
          </a:p>
        </p:txBody>
      </p:sp>
      <p:sp>
        <p:nvSpPr>
          <p:cNvPr id="188" name="Text Box 59"/>
          <p:cNvSpPr txBox="1">
            <a:spLocks noChangeArrowheads="1"/>
          </p:cNvSpPr>
          <p:nvPr/>
        </p:nvSpPr>
        <p:spPr bwMode="auto">
          <a:xfrm>
            <a:off x="4143372" y="1118189"/>
            <a:ext cx="1220716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ADL5324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G=13dB – 5V</a:t>
            </a:r>
          </a:p>
        </p:txBody>
      </p:sp>
      <p:sp>
        <p:nvSpPr>
          <p:cNvPr id="189" name="Line 57"/>
          <p:cNvSpPr>
            <a:spLocks noChangeShapeType="1"/>
          </p:cNvSpPr>
          <p:nvPr/>
        </p:nvSpPr>
        <p:spPr bwMode="auto">
          <a:xfrm>
            <a:off x="1246216" y="1785921"/>
            <a:ext cx="54610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0" name="Line 57"/>
          <p:cNvSpPr>
            <a:spLocks noChangeShapeType="1"/>
          </p:cNvSpPr>
          <p:nvPr/>
        </p:nvSpPr>
        <p:spPr bwMode="auto">
          <a:xfrm>
            <a:off x="1246216" y="2357421"/>
            <a:ext cx="541337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1" name="AutoShape 7"/>
          <p:cNvSpPr>
            <a:spLocks noChangeArrowheads="1"/>
          </p:cNvSpPr>
          <p:nvPr/>
        </p:nvSpPr>
        <p:spPr bwMode="auto">
          <a:xfrm flipH="1">
            <a:off x="1791091" y="1571069"/>
            <a:ext cx="499607" cy="460724"/>
          </a:xfrm>
          <a:prstGeom prst="flowChartSummingJunc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Calibri" pitchFamily="34" charset="0"/>
                <a:cs typeface="Arial" pitchFamily="34" charset="0"/>
                <a:sym typeface="Helvetica Light" charset="0"/>
              </a:rPr>
              <a:t>X</a:t>
            </a: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5208284" y="2095484"/>
            <a:ext cx="144000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95" name="Conector angulado 92"/>
          <p:cNvCxnSpPr>
            <a:cxnSpLocks noChangeShapeType="1"/>
          </p:cNvCxnSpPr>
          <p:nvPr/>
        </p:nvCxnSpPr>
        <p:spPr bwMode="auto">
          <a:xfrm rot="16200000" flipV="1">
            <a:off x="1719291" y="2919396"/>
            <a:ext cx="1539875" cy="898525"/>
          </a:xfrm>
          <a:prstGeom prst="bentConnector3">
            <a:avLst>
              <a:gd name="adj1" fmla="val 37592"/>
            </a:avLst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arrow" w="med" len="med"/>
          </a:ln>
        </p:spPr>
      </p:cxnSp>
      <p:sp>
        <p:nvSpPr>
          <p:cNvPr id="196" name="Retângulo 195"/>
          <p:cNvSpPr/>
          <p:nvPr/>
        </p:nvSpPr>
        <p:spPr bwMode="auto">
          <a:xfrm>
            <a:off x="1501803" y="4759309"/>
            <a:ext cx="2790825" cy="357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FFFFFF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Sint. e VCO</a:t>
            </a:r>
          </a:p>
          <a:p>
            <a:pPr algn="r">
              <a:lnSpc>
                <a:spcPts val="1000"/>
              </a:lnSpc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FFFFFF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KSN2310A -  3,3V e </a:t>
            </a:r>
            <a:r>
              <a:rPr lang="pt-BR" sz="1400" b="1" kern="0" dirty="0">
                <a:solidFill>
                  <a:srgbClr val="FFFFFF"/>
                </a:solidFill>
                <a:latin typeface="Calibri" pitchFamily="34" charset="0"/>
                <a:sym typeface="Helvetica Light" charset="0"/>
              </a:rPr>
              <a:t>5V</a:t>
            </a:r>
            <a:endParaRPr lang="pt-BR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7" name="Conector angulado 113"/>
          <p:cNvCxnSpPr>
            <a:cxnSpLocks noChangeShapeType="1"/>
          </p:cNvCxnSpPr>
          <p:nvPr/>
        </p:nvCxnSpPr>
        <p:spPr bwMode="auto">
          <a:xfrm rot="5400000">
            <a:off x="5028399" y="2758287"/>
            <a:ext cx="1714511" cy="48417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sp>
        <p:nvSpPr>
          <p:cNvPr id="199" name="Text Box 48"/>
          <p:cNvSpPr txBox="1">
            <a:spLocks noChangeArrowheads="1"/>
          </p:cNvSpPr>
          <p:nvPr/>
        </p:nvSpPr>
        <p:spPr bwMode="auto">
          <a:xfrm>
            <a:off x="208028" y="1728771"/>
            <a:ext cx="988976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Entradas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0Hz</a:t>
            </a: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I&amp;Q</a:t>
            </a: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0" name="Retângulo 199"/>
          <p:cNvSpPr/>
          <p:nvPr/>
        </p:nvSpPr>
        <p:spPr bwMode="auto">
          <a:xfrm>
            <a:off x="960770" y="1509696"/>
            <a:ext cx="232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</a:t>
            </a: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1" name="Retângulo 200"/>
          <p:cNvSpPr/>
          <p:nvPr/>
        </p:nvSpPr>
        <p:spPr bwMode="auto">
          <a:xfrm>
            <a:off x="942149" y="2365359"/>
            <a:ext cx="308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Q</a:t>
            </a: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84" name="Picture 26"/>
          <p:cNvPicPr>
            <a:picLocks noChangeAspect="1" noChangeArrowheads="1"/>
          </p:cNvPicPr>
          <p:nvPr/>
        </p:nvPicPr>
        <p:blipFill>
          <a:blip r:embed="rId4" cstate="print">
            <a:lum bright="-40000" contrast="55000"/>
          </a:blip>
          <a:srcRect/>
          <a:stretch>
            <a:fillRect/>
          </a:stretch>
        </p:blipFill>
        <p:spPr bwMode="auto">
          <a:xfrm>
            <a:off x="3613180" y="1898308"/>
            <a:ext cx="456410" cy="4186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11" name="Forma 110"/>
          <p:cNvCxnSpPr>
            <a:endCxn id="89" idx="1"/>
          </p:cNvCxnSpPr>
          <p:nvPr/>
        </p:nvCxnSpPr>
        <p:spPr>
          <a:xfrm rot="16200000" flipH="1">
            <a:off x="4557306" y="2674744"/>
            <a:ext cx="2430897" cy="1830000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o 107"/>
          <p:cNvGrpSpPr/>
          <p:nvPr/>
        </p:nvGrpSpPr>
        <p:grpSpPr>
          <a:xfrm>
            <a:off x="131641" y="5515109"/>
            <a:ext cx="1589658" cy="803860"/>
            <a:chOff x="273844" y="5515109"/>
            <a:chExt cx="1589658" cy="803860"/>
          </a:xfrm>
        </p:grpSpPr>
        <p:grpSp>
          <p:nvGrpSpPr>
            <p:cNvPr id="109" name="Grupo 167"/>
            <p:cNvGrpSpPr>
              <a:grpSpLocks/>
            </p:cNvGrpSpPr>
            <p:nvPr/>
          </p:nvGrpSpPr>
          <p:grpSpPr bwMode="auto">
            <a:xfrm>
              <a:off x="863568" y="5731009"/>
              <a:ext cx="536575" cy="214313"/>
              <a:chOff x="3275319" y="3894657"/>
              <a:chExt cx="2343225" cy="936471"/>
            </a:xfrm>
          </p:grpSpPr>
          <p:sp>
            <p:nvSpPr>
              <p:cNvPr id="125" name="Retângulo 124"/>
              <p:cNvSpPr/>
              <p:nvPr/>
            </p:nvSpPr>
            <p:spPr bwMode="auto">
              <a:xfrm>
                <a:off x="3926985" y="3894657"/>
                <a:ext cx="1005228" cy="9364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6" name="Retângulo 125"/>
              <p:cNvSpPr/>
              <p:nvPr/>
            </p:nvSpPr>
            <p:spPr bwMode="auto">
              <a:xfrm>
                <a:off x="4932213" y="4054206"/>
                <a:ext cx="686331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7" name="Retângulo 126"/>
              <p:cNvSpPr/>
              <p:nvPr/>
            </p:nvSpPr>
            <p:spPr bwMode="auto">
              <a:xfrm>
                <a:off x="3275319" y="4054206"/>
                <a:ext cx="651666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10" name="Retângulo 154"/>
            <p:cNvSpPr>
              <a:spLocks noChangeArrowheads="1"/>
            </p:cNvSpPr>
            <p:nvPr/>
          </p:nvSpPr>
          <p:spPr bwMode="auto">
            <a:xfrm>
              <a:off x="426616" y="5768635"/>
              <a:ext cx="255581" cy="140073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12" name="Retângulo 155"/>
            <p:cNvSpPr>
              <a:spLocks noChangeArrowheads="1"/>
            </p:cNvSpPr>
            <p:nvPr/>
          </p:nvSpPr>
          <p:spPr bwMode="auto">
            <a:xfrm>
              <a:off x="1001680" y="6178896"/>
              <a:ext cx="263826" cy="140073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13" name="Retângulo 112"/>
            <p:cNvSpPr/>
            <p:nvPr/>
          </p:nvSpPr>
          <p:spPr bwMode="auto">
            <a:xfrm>
              <a:off x="1135030" y="5515109"/>
              <a:ext cx="149225" cy="952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4" name="Retângulo 113"/>
            <p:cNvSpPr/>
            <p:nvPr/>
          </p:nvSpPr>
          <p:spPr bwMode="auto">
            <a:xfrm>
              <a:off x="1482693" y="5769109"/>
              <a:ext cx="230187" cy="139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116" name="Conector de seta reta 164"/>
            <p:cNvCxnSpPr>
              <a:cxnSpLocks noChangeShapeType="1"/>
              <a:stCxn id="110" idx="3"/>
              <a:endCxn id="127" idx="1"/>
            </p:cNvCxnSpPr>
            <p:nvPr/>
          </p:nvCxnSpPr>
          <p:spPr bwMode="auto">
            <a:xfrm>
              <a:off x="682197" y="5838671"/>
              <a:ext cx="181494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17" name="Forma 67"/>
            <p:cNvCxnSpPr>
              <a:cxnSpLocks noChangeShapeType="1"/>
              <a:endCxn id="113" idx="2"/>
            </p:cNvCxnSpPr>
            <p:nvPr/>
          </p:nvCxnSpPr>
          <p:spPr bwMode="auto">
            <a:xfrm rot="5400000" flipH="1" flipV="1">
              <a:off x="1128505" y="5650099"/>
              <a:ext cx="121693" cy="41222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18" name="Conector de seta reta 167"/>
            <p:cNvCxnSpPr>
              <a:cxnSpLocks noChangeShapeType="1"/>
              <a:endCxn id="110" idx="1"/>
            </p:cNvCxnSpPr>
            <p:nvPr/>
          </p:nvCxnSpPr>
          <p:spPr bwMode="auto">
            <a:xfrm>
              <a:off x="273844" y="5838671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19" name="Conector de seta reta 168"/>
            <p:cNvCxnSpPr>
              <a:cxnSpLocks noChangeShapeType="1"/>
              <a:stCxn id="126" idx="3"/>
              <a:endCxn id="114" idx="1"/>
            </p:cNvCxnSpPr>
            <p:nvPr/>
          </p:nvCxnSpPr>
          <p:spPr bwMode="auto">
            <a:xfrm>
              <a:off x="1399587" y="5838671"/>
              <a:ext cx="82446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20" name="Forma 212"/>
            <p:cNvCxnSpPr>
              <a:cxnSpLocks noChangeShapeType="1"/>
              <a:stCxn id="112" idx="0"/>
              <a:endCxn id="110" idx="2"/>
            </p:cNvCxnSpPr>
            <p:nvPr/>
          </p:nvCxnSpPr>
          <p:spPr bwMode="auto">
            <a:xfrm rot="16200000" flipV="1">
              <a:off x="708906" y="5754209"/>
              <a:ext cx="270188" cy="579186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21" name="Conector angulado 170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rot="5400000" flipH="1" flipV="1">
              <a:off x="1230647" y="5811756"/>
              <a:ext cx="270087" cy="464194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22" name="Conector de seta reta 171"/>
            <p:cNvCxnSpPr>
              <a:cxnSpLocks noChangeShapeType="1"/>
              <a:endCxn id="125" idx="2"/>
            </p:cNvCxnSpPr>
            <p:nvPr/>
          </p:nvCxnSpPr>
          <p:spPr bwMode="auto">
            <a:xfrm flipV="1">
              <a:off x="1127517" y="5945786"/>
              <a:ext cx="0" cy="8958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23" name="Forma 67"/>
            <p:cNvCxnSpPr>
              <a:cxnSpLocks noChangeShapeType="1"/>
              <a:stCxn id="114" idx="0"/>
              <a:endCxn id="113" idx="3"/>
            </p:cNvCxnSpPr>
            <p:nvPr/>
          </p:nvCxnSpPr>
          <p:spPr bwMode="auto">
            <a:xfrm rot="16200000" flipV="1">
              <a:off x="1337737" y="5508914"/>
              <a:ext cx="206148" cy="313293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24" name="Conector de seta reta 167"/>
            <p:cNvCxnSpPr>
              <a:cxnSpLocks noChangeShapeType="1"/>
            </p:cNvCxnSpPr>
            <p:nvPr/>
          </p:nvCxnSpPr>
          <p:spPr bwMode="auto">
            <a:xfrm>
              <a:off x="1710730" y="5839564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</p:grpSp>
      <p:cxnSp>
        <p:nvCxnSpPr>
          <p:cNvPr id="3" name="Conector reto 2"/>
          <p:cNvCxnSpPr/>
          <p:nvPr/>
        </p:nvCxnSpPr>
        <p:spPr>
          <a:xfrm>
            <a:off x="1101753" y="5465713"/>
            <a:ext cx="497499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28" name="Conector reto 127"/>
          <p:cNvCxnSpPr/>
          <p:nvPr/>
        </p:nvCxnSpPr>
        <p:spPr>
          <a:xfrm flipH="1" flipV="1">
            <a:off x="1616397" y="5461904"/>
            <a:ext cx="7616" cy="896034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29" name="Conector reto 128"/>
          <p:cNvCxnSpPr/>
          <p:nvPr/>
        </p:nvCxnSpPr>
        <p:spPr>
          <a:xfrm>
            <a:off x="1114425" y="5672138"/>
            <a:ext cx="180975" cy="4762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30" name="Conector reto 129"/>
          <p:cNvCxnSpPr/>
          <p:nvPr/>
        </p:nvCxnSpPr>
        <p:spPr>
          <a:xfrm flipH="1" flipV="1">
            <a:off x="1096197" y="5461904"/>
            <a:ext cx="4580" cy="214996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31" name="Conector reto 130"/>
          <p:cNvCxnSpPr/>
          <p:nvPr/>
        </p:nvCxnSpPr>
        <p:spPr>
          <a:xfrm flipH="1" flipV="1">
            <a:off x="1274193" y="5676900"/>
            <a:ext cx="16255" cy="41434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32" name="Conector reto 131"/>
          <p:cNvCxnSpPr/>
          <p:nvPr/>
        </p:nvCxnSpPr>
        <p:spPr>
          <a:xfrm>
            <a:off x="1066800" y="6091238"/>
            <a:ext cx="21907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33" name="Conector reto 132"/>
          <p:cNvCxnSpPr/>
          <p:nvPr/>
        </p:nvCxnSpPr>
        <p:spPr>
          <a:xfrm flipV="1">
            <a:off x="1077147" y="6071399"/>
            <a:ext cx="0" cy="291301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  <p:cxnSp>
        <p:nvCxnSpPr>
          <p:cNvPr id="134" name="Conector reto 133"/>
          <p:cNvCxnSpPr/>
          <p:nvPr/>
        </p:nvCxnSpPr>
        <p:spPr>
          <a:xfrm>
            <a:off x="1087465" y="6353175"/>
            <a:ext cx="555701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12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1" y="1750240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32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Hardware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upo 167"/>
          <p:cNvGrpSpPr>
            <a:grpSpLocks/>
          </p:cNvGrpSpPr>
          <p:nvPr/>
        </p:nvGrpSpPr>
        <p:grpSpPr bwMode="auto">
          <a:xfrm>
            <a:off x="3306582" y="2886650"/>
            <a:ext cx="2339975" cy="900000"/>
            <a:chOff x="3275856" y="3912807"/>
            <a:chExt cx="2340260" cy="899499"/>
          </a:xfrm>
        </p:grpSpPr>
        <p:sp>
          <p:nvSpPr>
            <p:cNvPr id="104" name="Retângulo 103"/>
            <p:cNvSpPr/>
            <p:nvPr/>
          </p:nvSpPr>
          <p:spPr bwMode="auto">
            <a:xfrm>
              <a:off x="3923635" y="3912807"/>
              <a:ext cx="1008185" cy="8994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DSP</a:t>
              </a:r>
            </a:p>
          </p:txBody>
        </p:sp>
        <p:sp>
          <p:nvSpPr>
            <p:cNvPr id="105" name="Retângulo 104"/>
            <p:cNvSpPr/>
            <p:nvPr/>
          </p:nvSpPr>
          <p:spPr bwMode="auto">
            <a:xfrm>
              <a:off x="4931820" y="4058887"/>
              <a:ext cx="684296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DAC</a:t>
              </a:r>
            </a:p>
          </p:txBody>
        </p:sp>
        <p:sp>
          <p:nvSpPr>
            <p:cNvPr id="106" name="Retângulo 105"/>
            <p:cNvSpPr/>
            <p:nvPr/>
          </p:nvSpPr>
          <p:spPr bwMode="auto">
            <a:xfrm>
              <a:off x="3275856" y="4058887"/>
              <a:ext cx="647779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ADC</a:t>
              </a:r>
              <a:endPara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92" name="Retângulo 163"/>
          <p:cNvSpPr>
            <a:spLocks noChangeArrowheads="1"/>
          </p:cNvSpPr>
          <p:nvPr/>
        </p:nvSpPr>
        <p:spPr bwMode="auto">
          <a:xfrm>
            <a:off x="1445363" y="2958088"/>
            <a:ext cx="1446208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Estágio de Entrada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3" name="Retângulo 164"/>
          <p:cNvSpPr>
            <a:spLocks noChangeArrowheads="1"/>
          </p:cNvSpPr>
          <p:nvPr/>
        </p:nvSpPr>
        <p:spPr bwMode="auto">
          <a:xfrm>
            <a:off x="2411760" y="5085184"/>
            <a:ext cx="4000528" cy="720000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Gerador de Frequências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4" name="Retângulo 93"/>
          <p:cNvSpPr/>
          <p:nvPr/>
        </p:nvSpPr>
        <p:spPr bwMode="auto">
          <a:xfrm>
            <a:off x="4874387" y="1172138"/>
            <a:ext cx="1227135" cy="41433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TMC</a:t>
            </a:r>
          </a:p>
        </p:txBody>
      </p:sp>
      <p:sp>
        <p:nvSpPr>
          <p:cNvPr id="95" name="Retângulo 94"/>
          <p:cNvSpPr/>
          <p:nvPr/>
        </p:nvSpPr>
        <p:spPr bwMode="auto">
          <a:xfrm>
            <a:off x="6599765" y="2978116"/>
            <a:ext cx="1008063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1500" dirty="0" smtClean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</a:p>
        </p:txBody>
      </p:sp>
      <p:cxnSp>
        <p:nvCxnSpPr>
          <p:cNvPr id="96" name="Conector de seta reta 191"/>
          <p:cNvCxnSpPr>
            <a:cxnSpLocks noChangeShapeType="1"/>
            <a:stCxn id="92" idx="3"/>
          </p:cNvCxnSpPr>
          <p:nvPr/>
        </p:nvCxnSpPr>
        <p:spPr bwMode="auto">
          <a:xfrm flipV="1">
            <a:off x="2891571" y="3318077"/>
            <a:ext cx="392117" cy="1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7" name="Forma 67"/>
          <p:cNvCxnSpPr>
            <a:cxnSpLocks noChangeShapeType="1"/>
            <a:endCxn id="94" idx="2"/>
          </p:cNvCxnSpPr>
          <p:nvPr/>
        </p:nvCxnSpPr>
        <p:spPr bwMode="auto">
          <a:xfrm rot="5400000" flipH="1" flipV="1">
            <a:off x="4323047" y="1721742"/>
            <a:ext cx="1300174" cy="1029642"/>
          </a:xfrm>
          <a:prstGeom prst="bentConnector3">
            <a:avLst>
              <a:gd name="adj1" fmla="val 20609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98" name="Conector de seta reta 198"/>
          <p:cNvCxnSpPr>
            <a:cxnSpLocks noChangeShapeType="1"/>
            <a:endCxn id="92" idx="1"/>
          </p:cNvCxnSpPr>
          <p:nvPr/>
        </p:nvCxnSpPr>
        <p:spPr bwMode="auto">
          <a:xfrm>
            <a:off x="923384" y="3318088"/>
            <a:ext cx="5219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9" name="Conector de seta reta 209"/>
          <p:cNvCxnSpPr>
            <a:cxnSpLocks noChangeShapeType="1"/>
            <a:endCxn id="95" idx="1"/>
          </p:cNvCxnSpPr>
          <p:nvPr/>
        </p:nvCxnSpPr>
        <p:spPr bwMode="auto">
          <a:xfrm flipV="1">
            <a:off x="5646557" y="3338116"/>
            <a:ext cx="953208" cy="108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100" name="Forma 212"/>
          <p:cNvCxnSpPr>
            <a:cxnSpLocks noChangeShapeType="1"/>
            <a:stCxn id="93" idx="0"/>
            <a:endCxn id="92" idx="2"/>
          </p:cNvCxnSpPr>
          <p:nvPr/>
        </p:nvCxnSpPr>
        <p:spPr bwMode="auto">
          <a:xfrm rot="16200000" flipV="1">
            <a:off x="2586698" y="3259857"/>
            <a:ext cx="1407096" cy="224355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101" name="Conector angulado 217"/>
          <p:cNvCxnSpPr>
            <a:cxnSpLocks noChangeShapeType="1"/>
            <a:stCxn id="93" idx="0"/>
            <a:endCxn id="95" idx="2"/>
          </p:cNvCxnSpPr>
          <p:nvPr/>
        </p:nvCxnSpPr>
        <p:spPr bwMode="auto">
          <a:xfrm rot="5400000" flipH="1" flipV="1">
            <a:off x="5064376" y="3045764"/>
            <a:ext cx="1387068" cy="269177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sp>
        <p:nvSpPr>
          <p:cNvPr id="43" name="Retângulo 42"/>
          <p:cNvSpPr/>
          <p:nvPr/>
        </p:nvSpPr>
        <p:spPr bwMode="auto">
          <a:xfrm>
            <a:off x="6516216" y="5047153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Gerador de Frequências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03" name="Forma 67"/>
          <p:cNvCxnSpPr>
            <a:cxnSpLocks noChangeShapeType="1"/>
            <a:stCxn id="95" idx="0"/>
            <a:endCxn id="94" idx="3"/>
          </p:cNvCxnSpPr>
          <p:nvPr/>
        </p:nvCxnSpPr>
        <p:spPr bwMode="auto">
          <a:xfrm rot="16200000" flipV="1">
            <a:off x="5803256" y="1677574"/>
            <a:ext cx="1598809" cy="100227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0" name="Forma 212"/>
          <p:cNvCxnSpPr>
            <a:cxnSpLocks noChangeShapeType="1"/>
            <a:stCxn id="93" idx="0"/>
            <a:endCxn id="106" idx="2"/>
          </p:cNvCxnSpPr>
          <p:nvPr/>
        </p:nvCxnSpPr>
        <p:spPr bwMode="auto">
          <a:xfrm rot="16200000" flipV="1">
            <a:off x="3301429" y="3974589"/>
            <a:ext cx="1439598" cy="781592"/>
          </a:xfrm>
          <a:prstGeom prst="bentConnector3">
            <a:avLst>
              <a:gd name="adj1" fmla="val 63895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5" name="Conector de seta reta 198"/>
          <p:cNvCxnSpPr>
            <a:cxnSpLocks noChangeShapeType="1"/>
          </p:cNvCxnSpPr>
          <p:nvPr/>
        </p:nvCxnSpPr>
        <p:spPr bwMode="auto">
          <a:xfrm>
            <a:off x="7605172" y="3326108"/>
            <a:ext cx="39582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sp>
        <p:nvSpPr>
          <p:cNvPr id="47" name="CaixaDeTexto 46"/>
          <p:cNvSpPr txBox="1"/>
          <p:nvPr/>
        </p:nvSpPr>
        <p:spPr>
          <a:xfrm>
            <a:off x="7956376" y="2996952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Para </a:t>
            </a:r>
          </a:p>
          <a:p>
            <a:pPr algn="ctr"/>
            <a:r>
              <a:rPr lang="pt-BR" sz="1400" dirty="0" smtClean="0"/>
              <a:t>antena</a:t>
            </a:r>
          </a:p>
          <a:p>
            <a:pPr algn="ctr"/>
            <a:r>
              <a:rPr lang="pt-BR" sz="1400" dirty="0" smtClean="0"/>
              <a:t>na Banda-S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42378" y="3036565"/>
            <a:ext cx="931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Da antena</a:t>
            </a:r>
          </a:p>
          <a:p>
            <a:pPr algn="ctr"/>
            <a:r>
              <a:rPr lang="pt-BR" sz="1400" dirty="0" smtClean="0"/>
              <a:t>na Banda</a:t>
            </a:r>
          </a:p>
          <a:p>
            <a:pPr algn="ctr"/>
            <a:r>
              <a:rPr lang="pt-BR" sz="1400" dirty="0" smtClean="0"/>
              <a:t>UHF</a:t>
            </a:r>
            <a:endParaRPr lang="pt-BR" sz="1400" dirty="0"/>
          </a:p>
        </p:txBody>
      </p:sp>
      <p:sp>
        <p:nvSpPr>
          <p:cNvPr id="34" name="Retângulo 148"/>
          <p:cNvSpPr>
            <a:spLocks noChangeArrowheads="1"/>
          </p:cNvSpPr>
          <p:nvPr/>
        </p:nvSpPr>
        <p:spPr bwMode="auto">
          <a:xfrm>
            <a:off x="2024653" y="4941168"/>
            <a:ext cx="6291763" cy="1008112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67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  <p:bldP spid="4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13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237302"/>
            <a:ext cx="400782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Gerador de Frequências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59"/>
          <p:cNvSpPr txBox="1">
            <a:spLocks noChangeArrowheads="1"/>
          </p:cNvSpPr>
          <p:nvPr/>
        </p:nvSpPr>
        <p:spPr bwMode="auto">
          <a:xfrm>
            <a:off x="2262496" y="4572008"/>
            <a:ext cx="5360988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SA.45s CSAC </a:t>
            </a:r>
            <a:r>
              <a:rPr lang="pt-BR" sz="1600" b="1" kern="0" dirty="0" err="1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Symmetricom</a:t>
            </a: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 3,3V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kern="0" dirty="0">
              <a:solidFill>
                <a:schemeClr val="accent1">
                  <a:lumMod val="75000"/>
                </a:schemeClr>
              </a:solidFill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 smtClean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Relógio Atômico “Chip </a:t>
            </a:r>
            <a:r>
              <a:rPr lang="pt-BR" sz="1600" b="1" kern="0" dirty="0" err="1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Scale</a:t>
            </a: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 - </a:t>
            </a:r>
            <a:r>
              <a:rPr lang="pt-BR" sz="1600" b="1" kern="0" dirty="0" smtClean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Alta estabilidade; </a:t>
            </a:r>
            <a:endParaRPr lang="pt-BR" sz="1600" b="1" kern="0" dirty="0">
              <a:solidFill>
                <a:schemeClr val="accent1">
                  <a:lumMod val="75000"/>
                </a:schemeClr>
              </a:solidFill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- </a:t>
            </a:r>
            <a:r>
              <a:rPr lang="pt-BR" sz="1600" b="1" kern="0" dirty="0" smtClean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Baixo consumo de energia;</a:t>
            </a:r>
            <a:endParaRPr lang="pt-BR" sz="1600" b="1" kern="0" dirty="0">
              <a:solidFill>
                <a:schemeClr val="accent1">
                  <a:lumMod val="75000"/>
                </a:schemeClr>
              </a:solidFill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- </a:t>
            </a:r>
            <a:r>
              <a:rPr lang="pt-BR" sz="1600" b="1" kern="0" dirty="0" smtClean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rPr>
              <a:t>Disponível em versão para o espaço.</a:t>
            </a:r>
            <a:endParaRPr lang="pt-BR" sz="1600" b="1" kern="0" dirty="0">
              <a:solidFill>
                <a:schemeClr val="accent1">
                  <a:lumMod val="75000"/>
                </a:schemeClr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rot="16200000" flipH="1" flipV="1">
            <a:off x="4356100" y="4098925"/>
            <a:ext cx="203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b="1" kern="0"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 rot="16200000" flipH="1" flipV="1">
            <a:off x="5232400" y="4098925"/>
            <a:ext cx="203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500" b="1" kern="0"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98" name="Conector angulado 90"/>
          <p:cNvCxnSpPr>
            <a:cxnSpLocks noChangeShapeType="1"/>
          </p:cNvCxnSpPr>
          <p:nvPr/>
        </p:nvCxnSpPr>
        <p:spPr bwMode="auto">
          <a:xfrm rot="5400000" flipH="1" flipV="1">
            <a:off x="5989006" y="3033649"/>
            <a:ext cx="754181" cy="668542"/>
          </a:xfrm>
          <a:prstGeom prst="bentConnector3">
            <a:avLst>
              <a:gd name="adj1" fmla="val 1926"/>
            </a:avLst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triangle" w="med" len="med"/>
          </a:ln>
        </p:spPr>
      </p:cxnSp>
      <p:cxnSp>
        <p:nvCxnSpPr>
          <p:cNvPr id="99" name="Conector angulado 256"/>
          <p:cNvCxnSpPr>
            <a:cxnSpLocks noChangeShapeType="1"/>
          </p:cNvCxnSpPr>
          <p:nvPr/>
        </p:nvCxnSpPr>
        <p:spPr bwMode="auto">
          <a:xfrm rot="10800000">
            <a:off x="3138177" y="2990830"/>
            <a:ext cx="744083" cy="754181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triangle" w="med" len="med"/>
          </a:ln>
        </p:spPr>
      </p:cxnSp>
      <p:grpSp>
        <p:nvGrpSpPr>
          <p:cNvPr id="66" name="Grupo 65"/>
          <p:cNvGrpSpPr/>
          <p:nvPr/>
        </p:nvGrpSpPr>
        <p:grpSpPr>
          <a:xfrm>
            <a:off x="2109148" y="1324923"/>
            <a:ext cx="1858442" cy="1665906"/>
            <a:chOff x="2109148" y="1324923"/>
            <a:chExt cx="1858442" cy="1665906"/>
          </a:xfrm>
        </p:grpSpPr>
        <p:sp>
          <p:nvSpPr>
            <p:cNvPr id="73" name="Line 58"/>
            <p:cNvSpPr>
              <a:spLocks noChangeShapeType="1"/>
            </p:cNvSpPr>
            <p:nvPr/>
          </p:nvSpPr>
          <p:spPr bwMode="auto">
            <a:xfrm rot="5400000" flipH="1" flipV="1">
              <a:off x="2425700" y="1704975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4" name="Retângulo 74"/>
            <p:cNvSpPr/>
            <p:nvPr/>
          </p:nvSpPr>
          <p:spPr bwMode="auto">
            <a:xfrm>
              <a:off x="2308760" y="1842861"/>
              <a:ext cx="1658830" cy="1147968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584200">
                <a:defRPr/>
              </a:pPr>
              <a:endParaRPr lang="pt-BR" sz="1500" b="1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75" name="Line 58"/>
            <p:cNvSpPr>
              <a:spLocks noChangeShapeType="1"/>
            </p:cNvSpPr>
            <p:nvPr/>
          </p:nvSpPr>
          <p:spPr bwMode="auto">
            <a:xfrm rot="10800000">
              <a:off x="3138488" y="2185988"/>
              <a:ext cx="201612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ln>
                  <a:solidFill>
                    <a:schemeClr val="bg1">
                      <a:lumMod val="75000"/>
                    </a:schemeClr>
                  </a:solidFill>
                </a:ln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6" name="Text Box 48"/>
            <p:cNvSpPr txBox="1">
              <a:spLocks noChangeArrowheads="1"/>
            </p:cNvSpPr>
            <p:nvPr/>
          </p:nvSpPr>
          <p:spPr bwMode="auto">
            <a:xfrm>
              <a:off x="2482850" y="2570163"/>
              <a:ext cx="676275" cy="3222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SPI 1</a:t>
              </a:r>
            </a:p>
          </p:txBody>
        </p:sp>
        <p:sp>
          <p:nvSpPr>
            <p:cNvPr id="77" name="Line 58"/>
            <p:cNvSpPr>
              <a:spLocks noChangeShapeType="1"/>
            </p:cNvSpPr>
            <p:nvPr/>
          </p:nvSpPr>
          <p:spPr bwMode="auto">
            <a:xfrm rot="5400000" flipH="1" flipV="1">
              <a:off x="2722563" y="2489200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9" name="Text Box 48"/>
            <p:cNvSpPr txBox="1">
              <a:spLocks noChangeArrowheads="1"/>
            </p:cNvSpPr>
            <p:nvPr/>
          </p:nvSpPr>
          <p:spPr bwMode="auto">
            <a:xfrm>
              <a:off x="3284538" y="1920875"/>
              <a:ext cx="598487" cy="5540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MHz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/>
          </p:nvSpPr>
          <p:spPr bwMode="auto">
            <a:xfrm>
              <a:off x="2492330" y="2043331"/>
              <a:ext cx="654814" cy="3353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500" b="1" dirty="0">
                  <a:solidFill>
                    <a:schemeClr val="bg1"/>
                  </a:solidFill>
                  <a:sym typeface="Helvetica Light" charset="0"/>
                </a:rPr>
                <a:t>DDS 1</a:t>
              </a:r>
            </a:p>
          </p:txBody>
        </p:sp>
        <p:sp>
          <p:nvSpPr>
            <p:cNvPr id="100" name="Text Box 48"/>
            <p:cNvSpPr txBox="1">
              <a:spLocks noChangeArrowheads="1"/>
            </p:cNvSpPr>
            <p:nvPr/>
          </p:nvSpPr>
          <p:spPr bwMode="auto">
            <a:xfrm>
              <a:off x="2109148" y="1324923"/>
              <a:ext cx="857250" cy="3238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ea typeface="Helvetica Light" charset="0"/>
                  <a:cs typeface="Helvetica Light" charset="0"/>
                  <a:sym typeface="Helvetica Light" charset="0"/>
                </a:rPr>
                <a:t>67MHz</a:t>
              </a:r>
            </a:p>
          </p:txBody>
        </p:sp>
      </p:grpSp>
      <p:cxnSp>
        <p:nvCxnSpPr>
          <p:cNvPr id="103" name="Conector de seta reta 61"/>
          <p:cNvCxnSpPr>
            <a:cxnSpLocks noChangeShapeType="1"/>
          </p:cNvCxnSpPr>
          <p:nvPr/>
        </p:nvCxnSpPr>
        <p:spPr bwMode="auto">
          <a:xfrm rot="5400000" flipH="1" flipV="1">
            <a:off x="4684660" y="3238260"/>
            <a:ext cx="494861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arrow" w="med" len="med"/>
          </a:ln>
        </p:spPr>
      </p:cxnSp>
      <p:grpSp>
        <p:nvGrpSpPr>
          <p:cNvPr id="67" name="Grupo 66"/>
          <p:cNvGrpSpPr/>
          <p:nvPr/>
        </p:nvGrpSpPr>
        <p:grpSpPr>
          <a:xfrm>
            <a:off x="3501386" y="1333809"/>
            <a:ext cx="2260120" cy="1657020"/>
            <a:chOff x="3501386" y="1333809"/>
            <a:chExt cx="2260120" cy="1657020"/>
          </a:xfrm>
        </p:grpSpPr>
        <p:sp>
          <p:nvSpPr>
            <p:cNvPr id="101" name="Text Box 48"/>
            <p:cNvSpPr txBox="1">
              <a:spLocks noChangeArrowheads="1"/>
            </p:cNvSpPr>
            <p:nvPr/>
          </p:nvSpPr>
          <p:spPr bwMode="auto">
            <a:xfrm>
              <a:off x="3501386" y="1333809"/>
              <a:ext cx="1658937" cy="3238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ea typeface="Helvetica Light" charset="0"/>
                  <a:cs typeface="Helvetica Light" charset="0"/>
                  <a:sym typeface="Helvetica Light" charset="0"/>
                </a:rPr>
                <a:t>2,26753 GHz</a:t>
              </a:r>
            </a:p>
          </p:txBody>
        </p:sp>
        <p:sp>
          <p:nvSpPr>
            <p:cNvPr id="104" name="Line 58"/>
            <p:cNvSpPr>
              <a:spLocks noChangeShapeType="1"/>
            </p:cNvSpPr>
            <p:nvPr/>
          </p:nvSpPr>
          <p:spPr bwMode="auto">
            <a:xfrm rot="5400000" flipH="1" flipV="1">
              <a:off x="4219575" y="1704975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Retângulo 74"/>
            <p:cNvSpPr/>
            <p:nvPr/>
          </p:nvSpPr>
          <p:spPr bwMode="auto">
            <a:xfrm>
              <a:off x="4102676" y="1842861"/>
              <a:ext cx="1658830" cy="1147968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584200">
                <a:defRPr/>
              </a:pPr>
              <a:endParaRPr lang="pt-BR" sz="1500" b="1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rot="10800000">
              <a:off x="4932363" y="2185988"/>
              <a:ext cx="201612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ln>
                  <a:solidFill>
                    <a:schemeClr val="bg1">
                      <a:lumMod val="75000"/>
                    </a:schemeClr>
                  </a:solidFill>
                </a:ln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8" name="Text Box 48"/>
            <p:cNvSpPr txBox="1">
              <a:spLocks noChangeArrowheads="1"/>
            </p:cNvSpPr>
            <p:nvPr/>
          </p:nvSpPr>
          <p:spPr bwMode="auto">
            <a:xfrm>
              <a:off x="4276725" y="2570163"/>
              <a:ext cx="676275" cy="3222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SPI </a:t>
              </a:r>
              <a:r>
                <a:rPr lang="pt-BR" sz="1500" b="1" kern="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2</a:t>
              </a:r>
              <a:endParaRPr lang="pt-BR" sz="1500" b="1" kern="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9" name="Line 58"/>
            <p:cNvSpPr>
              <a:spLocks noChangeShapeType="1"/>
            </p:cNvSpPr>
            <p:nvPr/>
          </p:nvSpPr>
          <p:spPr bwMode="auto">
            <a:xfrm rot="5400000" flipH="1" flipV="1">
              <a:off x="4518025" y="2489200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5078413" y="1920875"/>
              <a:ext cx="598487" cy="5540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MHz</a:t>
              </a:r>
            </a:p>
          </p:txBody>
        </p:sp>
        <p:sp>
          <p:nvSpPr>
            <p:cNvPr id="111" name="Rectangle 11"/>
            <p:cNvSpPr>
              <a:spLocks noChangeArrowheads="1"/>
            </p:cNvSpPr>
            <p:nvPr/>
          </p:nvSpPr>
          <p:spPr bwMode="auto">
            <a:xfrm>
              <a:off x="4286246" y="2043331"/>
              <a:ext cx="654814" cy="3353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500" b="1" dirty="0">
                  <a:solidFill>
                    <a:schemeClr val="bg1"/>
                  </a:solidFill>
                  <a:sym typeface="Helvetica Light" charset="0"/>
                </a:rPr>
                <a:t>DDS </a:t>
              </a:r>
              <a:r>
                <a:rPr lang="pt-BR" sz="1500" b="1" dirty="0" smtClean="0">
                  <a:solidFill>
                    <a:schemeClr val="bg1"/>
                  </a:solidFill>
                  <a:sym typeface="Helvetica Light" charset="0"/>
                </a:rPr>
                <a:t>2</a:t>
              </a:r>
              <a:endParaRPr lang="pt-BR" sz="1500" b="1" dirty="0">
                <a:solidFill>
                  <a:schemeClr val="bg1"/>
                </a:solidFill>
                <a:sym typeface="Helvetica Light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5384161" y="1333809"/>
            <a:ext cx="2145621" cy="1657020"/>
            <a:chOff x="5384161" y="1333809"/>
            <a:chExt cx="2145621" cy="1657020"/>
          </a:xfrm>
        </p:grpSpPr>
        <p:sp>
          <p:nvSpPr>
            <p:cNvPr id="102" name="Text Box 48"/>
            <p:cNvSpPr txBox="1">
              <a:spLocks noChangeArrowheads="1"/>
            </p:cNvSpPr>
            <p:nvPr/>
          </p:nvSpPr>
          <p:spPr bwMode="auto">
            <a:xfrm>
              <a:off x="5384161" y="1333809"/>
              <a:ext cx="1428750" cy="3238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ea typeface="Helvetica Light" charset="0"/>
                  <a:cs typeface="Helvetica Light" charset="0"/>
                  <a:sym typeface="Helvetica Light" charset="0"/>
                </a:rPr>
                <a:t>331,635 MHz</a:t>
              </a:r>
            </a:p>
          </p:txBody>
        </p:sp>
        <p:sp>
          <p:nvSpPr>
            <p:cNvPr id="112" name="Line 58"/>
            <p:cNvSpPr>
              <a:spLocks noChangeShapeType="1"/>
            </p:cNvSpPr>
            <p:nvPr/>
          </p:nvSpPr>
          <p:spPr bwMode="auto">
            <a:xfrm rot="5400000" flipH="1" flipV="1">
              <a:off x="5988050" y="1704975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3" name="Retângulo 74"/>
            <p:cNvSpPr/>
            <p:nvPr/>
          </p:nvSpPr>
          <p:spPr bwMode="auto">
            <a:xfrm>
              <a:off x="5870952" y="1842861"/>
              <a:ext cx="1658830" cy="1147968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584200">
                <a:defRPr/>
              </a:pPr>
              <a:endParaRPr lang="pt-BR" sz="1500" b="1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114" name="Line 58"/>
            <p:cNvSpPr>
              <a:spLocks noChangeShapeType="1"/>
            </p:cNvSpPr>
            <p:nvPr/>
          </p:nvSpPr>
          <p:spPr bwMode="auto">
            <a:xfrm rot="10800000">
              <a:off x="6700838" y="2185988"/>
              <a:ext cx="201612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ln>
                  <a:solidFill>
                    <a:schemeClr val="bg1">
                      <a:lumMod val="75000"/>
                    </a:schemeClr>
                  </a:solidFill>
                </a:ln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5" name="Text Box 48"/>
            <p:cNvSpPr txBox="1">
              <a:spLocks noChangeArrowheads="1"/>
            </p:cNvSpPr>
            <p:nvPr/>
          </p:nvSpPr>
          <p:spPr bwMode="auto">
            <a:xfrm>
              <a:off x="6045200" y="2570163"/>
              <a:ext cx="676275" cy="3222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SPI </a:t>
              </a:r>
              <a:r>
                <a:rPr lang="pt-BR" sz="1500" b="1" kern="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3</a:t>
              </a:r>
              <a:endParaRPr lang="pt-BR" sz="1500" b="1" kern="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 rot="5400000" flipH="1" flipV="1">
              <a:off x="6284913" y="2489200"/>
              <a:ext cx="203200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7" name="Text Box 48"/>
            <p:cNvSpPr txBox="1">
              <a:spLocks noChangeArrowheads="1"/>
            </p:cNvSpPr>
            <p:nvPr/>
          </p:nvSpPr>
          <p:spPr bwMode="auto">
            <a:xfrm>
              <a:off x="6846888" y="1920875"/>
              <a:ext cx="596900" cy="5540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MHz</a:t>
              </a:r>
            </a:p>
          </p:txBody>
        </p:sp>
        <p:sp>
          <p:nvSpPr>
            <p:cNvPr id="118" name="Rectangle 11"/>
            <p:cNvSpPr>
              <a:spLocks noChangeArrowheads="1"/>
            </p:cNvSpPr>
            <p:nvPr/>
          </p:nvSpPr>
          <p:spPr bwMode="auto">
            <a:xfrm>
              <a:off x="6054522" y="2043331"/>
              <a:ext cx="654814" cy="3353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500" b="1" dirty="0">
                  <a:solidFill>
                    <a:schemeClr val="bg1"/>
                  </a:solidFill>
                  <a:sym typeface="Helvetica Light" charset="0"/>
                </a:rPr>
                <a:t>DDS </a:t>
              </a:r>
              <a:r>
                <a:rPr lang="pt-BR" sz="1500" b="1" dirty="0" smtClean="0">
                  <a:solidFill>
                    <a:schemeClr val="bg1"/>
                  </a:solidFill>
                  <a:sym typeface="Helvetica Light" charset="0"/>
                </a:rPr>
                <a:t>3</a:t>
              </a:r>
              <a:endParaRPr lang="pt-BR" sz="1500" b="1" dirty="0">
                <a:solidFill>
                  <a:schemeClr val="bg1"/>
                </a:solidFill>
                <a:sym typeface="Helvetica Light" charset="0"/>
              </a:endParaRPr>
            </a:p>
          </p:txBody>
        </p:sp>
      </p:grpSp>
      <p:grpSp>
        <p:nvGrpSpPr>
          <p:cNvPr id="69" name="Grupo 176"/>
          <p:cNvGrpSpPr>
            <a:grpSpLocks/>
          </p:cNvGrpSpPr>
          <p:nvPr/>
        </p:nvGrpSpPr>
        <p:grpSpPr bwMode="auto">
          <a:xfrm>
            <a:off x="3809237" y="3485695"/>
            <a:ext cx="2222588" cy="1017362"/>
            <a:chOff x="5112554" y="3246434"/>
            <a:chExt cx="1604176" cy="1017313"/>
          </a:xfrm>
        </p:grpSpPr>
        <p:sp>
          <p:nvSpPr>
            <p:cNvPr id="119" name="Text Box 48"/>
            <p:cNvSpPr txBox="1">
              <a:spLocks noChangeArrowheads="1"/>
            </p:cNvSpPr>
            <p:nvPr/>
          </p:nvSpPr>
          <p:spPr bwMode="auto">
            <a:xfrm>
              <a:off x="5113105" y="3940598"/>
              <a:ext cx="1491825" cy="323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schemeClr val="accent1">
                      <a:lumMod val="75000"/>
                    </a:schemeClr>
                  </a:solidFill>
                  <a:ea typeface="Helvetica Light" charset="0"/>
                  <a:cs typeface="Helvetica Light" charset="0"/>
                  <a:sym typeface="Helvetica Light" charset="0"/>
                </a:rPr>
                <a:t>10MHz +-0,5 </a:t>
              </a:r>
              <a:r>
                <a:rPr lang="pt-BR" sz="1500" b="1" kern="0" dirty="0" smtClean="0">
                  <a:solidFill>
                    <a:schemeClr val="accent1">
                      <a:lumMod val="75000"/>
                    </a:schemeClr>
                  </a:solidFill>
                  <a:ea typeface="Helvetica Light" charset="0"/>
                  <a:cs typeface="Helvetica Light" charset="0"/>
                  <a:sym typeface="Helvetica Light" charset="0"/>
                </a:rPr>
                <a:t>x 10</a:t>
              </a:r>
              <a:r>
                <a:rPr lang="pt-BR" sz="1400" b="1" kern="0" baseline="30000" dirty="0" smtClean="0">
                  <a:solidFill>
                    <a:schemeClr val="accent1">
                      <a:lumMod val="75000"/>
                    </a:schemeClr>
                  </a:solidFill>
                  <a:ea typeface="Helvetica Light" charset="0"/>
                  <a:cs typeface="Helvetica Light" charset="0"/>
                  <a:sym typeface="Helvetica Light" charset="0"/>
                </a:rPr>
                <a:t>-11</a:t>
              </a:r>
              <a:endParaRPr lang="pt-BR" sz="1500" b="1" kern="0" baseline="30000" dirty="0">
                <a:solidFill>
                  <a:schemeClr val="accent1">
                    <a:lumMod val="75000"/>
                  </a:schemeClr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2" name="Line 58"/>
            <p:cNvSpPr>
              <a:spLocks noChangeShapeType="1"/>
            </p:cNvSpPr>
            <p:nvPr/>
          </p:nvSpPr>
          <p:spPr bwMode="auto">
            <a:xfrm rot="16200000" flipH="1" flipV="1">
              <a:off x="5944186" y="3859641"/>
              <a:ext cx="203191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3" name="Line 58"/>
            <p:cNvSpPr>
              <a:spLocks noChangeShapeType="1"/>
            </p:cNvSpPr>
            <p:nvPr/>
          </p:nvSpPr>
          <p:spPr bwMode="auto">
            <a:xfrm rot="16200000" flipH="1" flipV="1">
              <a:off x="5645134" y="3859641"/>
              <a:ext cx="203191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500" b="1" kern="0"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0" name="Rectangle 11"/>
            <p:cNvSpPr>
              <a:spLocks noChangeArrowheads="1"/>
            </p:cNvSpPr>
            <p:nvPr/>
          </p:nvSpPr>
          <p:spPr bwMode="auto">
            <a:xfrm>
              <a:off x="5112554" y="3246434"/>
              <a:ext cx="1604176" cy="51861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pt-BR" sz="1500" b="1" dirty="0">
                <a:solidFill>
                  <a:schemeClr val="bg1"/>
                </a:solidFill>
                <a:sym typeface="Helvetica Light" charset="0"/>
              </a:endParaRPr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5353720" y="3404045"/>
              <a:ext cx="1082154" cy="21907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500" b="1" dirty="0" smtClean="0">
                  <a:solidFill>
                    <a:schemeClr val="bg1"/>
                  </a:solidFill>
                  <a:cs typeface="Arial" pitchFamily="34" charset="0"/>
                  <a:sym typeface="Helvetica Light" charset="0"/>
                </a:rPr>
                <a:t>Referência 10MHz </a:t>
              </a:r>
              <a:endParaRPr lang="pt-BR" sz="1500" b="1" dirty="0">
                <a:solidFill>
                  <a:schemeClr val="bg1"/>
                </a:solidFill>
                <a:cs typeface="Arial" pitchFamily="34" charset="0"/>
                <a:sym typeface="Helvetica Light" charset="0"/>
              </a:endParaRPr>
            </a:p>
          </p:txBody>
        </p:sp>
      </p:grpSp>
      <p:sp>
        <p:nvSpPr>
          <p:cNvPr id="78" name="Retângulo 148"/>
          <p:cNvSpPr>
            <a:spLocks noChangeArrowheads="1"/>
          </p:cNvSpPr>
          <p:nvPr/>
        </p:nvSpPr>
        <p:spPr bwMode="auto">
          <a:xfrm>
            <a:off x="759383" y="6122110"/>
            <a:ext cx="686166" cy="2252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80" name="Grupo 79"/>
          <p:cNvGrpSpPr/>
          <p:nvPr/>
        </p:nvGrpSpPr>
        <p:grpSpPr>
          <a:xfrm>
            <a:off x="314096" y="5512625"/>
            <a:ext cx="1589658" cy="792163"/>
            <a:chOff x="273844" y="5515109"/>
            <a:chExt cx="1589658" cy="792163"/>
          </a:xfrm>
        </p:grpSpPr>
        <p:grpSp>
          <p:nvGrpSpPr>
            <p:cNvPr id="81" name="Grupo 167"/>
            <p:cNvGrpSpPr>
              <a:grpSpLocks/>
            </p:cNvGrpSpPr>
            <p:nvPr/>
          </p:nvGrpSpPr>
          <p:grpSpPr bwMode="auto">
            <a:xfrm>
              <a:off x="863568" y="5731009"/>
              <a:ext cx="536575" cy="214313"/>
              <a:chOff x="3275319" y="3894657"/>
              <a:chExt cx="2343225" cy="936471"/>
            </a:xfrm>
          </p:grpSpPr>
          <p:sp>
            <p:nvSpPr>
              <p:cNvPr id="96" name="Retângulo 95"/>
              <p:cNvSpPr/>
              <p:nvPr/>
            </p:nvSpPr>
            <p:spPr bwMode="auto">
              <a:xfrm>
                <a:off x="3926985" y="3894657"/>
                <a:ext cx="1005228" cy="9364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7" name="Retângulo 96"/>
              <p:cNvSpPr/>
              <p:nvPr/>
            </p:nvSpPr>
            <p:spPr bwMode="auto">
              <a:xfrm>
                <a:off x="4932213" y="4054206"/>
                <a:ext cx="686331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 bwMode="auto">
              <a:xfrm>
                <a:off x="3275319" y="4054206"/>
                <a:ext cx="651666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82" name="Retângulo 154"/>
            <p:cNvSpPr>
              <a:spLocks noChangeArrowheads="1"/>
            </p:cNvSpPr>
            <p:nvPr/>
          </p:nvSpPr>
          <p:spPr bwMode="auto">
            <a:xfrm>
              <a:off x="426616" y="5768635"/>
              <a:ext cx="255581" cy="140073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" name="Retângulo 155"/>
            <p:cNvSpPr>
              <a:spLocks noChangeArrowheads="1"/>
            </p:cNvSpPr>
            <p:nvPr/>
          </p:nvSpPr>
          <p:spPr bwMode="auto">
            <a:xfrm>
              <a:off x="912825" y="6167199"/>
              <a:ext cx="263826" cy="140073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4" name="Retângulo 83"/>
            <p:cNvSpPr/>
            <p:nvPr/>
          </p:nvSpPr>
          <p:spPr bwMode="auto">
            <a:xfrm>
              <a:off x="1135030" y="5515109"/>
              <a:ext cx="149225" cy="952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85" name="Retângulo 84"/>
            <p:cNvSpPr/>
            <p:nvPr/>
          </p:nvSpPr>
          <p:spPr bwMode="auto">
            <a:xfrm>
              <a:off x="1482693" y="5769109"/>
              <a:ext cx="230187" cy="139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86" name="Conector de seta reta 164"/>
            <p:cNvCxnSpPr>
              <a:cxnSpLocks noChangeShapeType="1"/>
              <a:stCxn id="82" idx="3"/>
              <a:endCxn id="124" idx="1"/>
            </p:cNvCxnSpPr>
            <p:nvPr/>
          </p:nvCxnSpPr>
          <p:spPr bwMode="auto">
            <a:xfrm>
              <a:off x="682197" y="5838671"/>
              <a:ext cx="181494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87" name="Forma 67"/>
            <p:cNvCxnSpPr>
              <a:cxnSpLocks noChangeShapeType="1"/>
              <a:endCxn id="84" idx="2"/>
            </p:cNvCxnSpPr>
            <p:nvPr/>
          </p:nvCxnSpPr>
          <p:spPr bwMode="auto">
            <a:xfrm rot="5400000" flipH="1" flipV="1">
              <a:off x="1128505" y="5650099"/>
              <a:ext cx="121693" cy="41222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88" name="Conector de seta reta 167"/>
            <p:cNvCxnSpPr>
              <a:cxnSpLocks noChangeShapeType="1"/>
              <a:endCxn id="82" idx="1"/>
            </p:cNvCxnSpPr>
            <p:nvPr/>
          </p:nvCxnSpPr>
          <p:spPr bwMode="auto">
            <a:xfrm>
              <a:off x="273844" y="5838671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89" name="Conector de seta reta 168"/>
            <p:cNvCxnSpPr>
              <a:cxnSpLocks noChangeShapeType="1"/>
              <a:stCxn id="97" idx="3"/>
              <a:endCxn id="85" idx="1"/>
            </p:cNvCxnSpPr>
            <p:nvPr/>
          </p:nvCxnSpPr>
          <p:spPr bwMode="auto">
            <a:xfrm>
              <a:off x="1399587" y="5838671"/>
              <a:ext cx="82446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90" name="Forma 212"/>
            <p:cNvCxnSpPr>
              <a:cxnSpLocks noChangeShapeType="1"/>
              <a:stCxn id="83" idx="0"/>
              <a:endCxn id="82" idx="2"/>
            </p:cNvCxnSpPr>
            <p:nvPr/>
          </p:nvCxnSpPr>
          <p:spPr bwMode="auto">
            <a:xfrm rot="16200000" flipV="1">
              <a:off x="670328" y="5792788"/>
              <a:ext cx="258491" cy="490331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91" name="Conector angulado 170"/>
            <p:cNvCxnSpPr>
              <a:cxnSpLocks noChangeShapeType="1"/>
              <a:stCxn id="83" idx="0"/>
              <a:endCxn id="85" idx="2"/>
            </p:cNvCxnSpPr>
            <p:nvPr/>
          </p:nvCxnSpPr>
          <p:spPr bwMode="auto">
            <a:xfrm rot="5400000" flipH="1" flipV="1">
              <a:off x="1192067" y="5761480"/>
              <a:ext cx="258390" cy="553049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92" name="Conector de seta reta 171"/>
            <p:cNvCxnSpPr>
              <a:cxnSpLocks noChangeShapeType="1"/>
              <a:endCxn id="96" idx="2"/>
            </p:cNvCxnSpPr>
            <p:nvPr/>
          </p:nvCxnSpPr>
          <p:spPr bwMode="auto">
            <a:xfrm flipV="1">
              <a:off x="1127517" y="5945786"/>
              <a:ext cx="0" cy="8958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93" name="Forma 67"/>
            <p:cNvCxnSpPr>
              <a:cxnSpLocks noChangeShapeType="1"/>
              <a:stCxn id="85" idx="0"/>
              <a:endCxn id="84" idx="3"/>
            </p:cNvCxnSpPr>
            <p:nvPr/>
          </p:nvCxnSpPr>
          <p:spPr bwMode="auto">
            <a:xfrm rot="16200000" flipV="1">
              <a:off x="1337737" y="5508914"/>
              <a:ext cx="206148" cy="313293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95" name="Conector de seta reta 167"/>
            <p:cNvCxnSpPr>
              <a:cxnSpLocks noChangeShapeType="1"/>
            </p:cNvCxnSpPr>
            <p:nvPr/>
          </p:nvCxnSpPr>
          <p:spPr bwMode="auto">
            <a:xfrm>
              <a:off x="1710730" y="5839564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14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271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Firmware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111344" y="928670"/>
            <a:ext cx="8786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Processamento digital do sinal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1571604" y="2383288"/>
            <a:ext cx="688137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cxnSp>
        <p:nvCxnSpPr>
          <p:cNvPr id="12" name="Conector reto 11"/>
          <p:cNvCxnSpPr/>
          <p:nvPr/>
        </p:nvCxnSpPr>
        <p:spPr bwMode="auto">
          <a:xfrm flipV="1">
            <a:off x="4523932" y="2023248"/>
            <a:ext cx="252028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3" name="Conector reto 12"/>
          <p:cNvCxnSpPr/>
          <p:nvPr/>
        </p:nvCxnSpPr>
        <p:spPr bwMode="auto">
          <a:xfrm>
            <a:off x="4775960" y="2023248"/>
            <a:ext cx="79208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>
            <a:off x="5568048" y="2023248"/>
            <a:ext cx="14401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4953252" y="24552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70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91252" y="1603144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B=60 kHz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160336" y="252178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MHz</a:t>
            </a:r>
            <a:endParaRPr lang="pt-BR" sz="2000" dirty="0"/>
          </a:p>
        </p:txBody>
      </p:sp>
      <p:cxnSp>
        <p:nvCxnSpPr>
          <p:cNvPr id="18" name="Conector reto 17"/>
          <p:cNvCxnSpPr/>
          <p:nvPr/>
        </p:nvCxnSpPr>
        <p:spPr bwMode="auto">
          <a:xfrm>
            <a:off x="5136000" y="2311280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9" name="CaixaDeTexto 18"/>
          <p:cNvSpPr txBox="1"/>
          <p:nvPr/>
        </p:nvSpPr>
        <p:spPr>
          <a:xfrm>
            <a:off x="146193" y="1671568"/>
            <a:ext cx="1821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Entrada do ADC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94546" y="39625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389218" y="3131228"/>
            <a:ext cx="1721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B=0,96 (B</a:t>
            </a:r>
            <a:r>
              <a:rPr lang="pt-BR" sz="2000" baseline="-25000" dirty="0" smtClean="0"/>
              <a:t>AD</a:t>
            </a:r>
            <a:r>
              <a:rPr lang="pt-BR" sz="2000" dirty="0" smtClean="0"/>
              <a:t>=1)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53695" y="4029022"/>
            <a:ext cx="72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endParaRPr lang="pt-BR" sz="2000" dirty="0"/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5229359" y="3818515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142844" y="3071810"/>
            <a:ext cx="1856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Saída do AD</a:t>
            </a:r>
          </a:p>
          <a:p>
            <a:r>
              <a:rPr lang="pt-BR" sz="2000" dirty="0" err="1" smtClean="0"/>
              <a:t>Fs</a:t>
            </a:r>
            <a:r>
              <a:rPr lang="pt-BR" sz="2000" dirty="0" smtClean="0"/>
              <a:t> = 125 </a:t>
            </a:r>
            <a:r>
              <a:rPr lang="pt-BR" sz="2000" dirty="0" err="1" smtClean="0"/>
              <a:t>kSPS</a:t>
            </a:r>
            <a:r>
              <a:rPr lang="pt-BR" sz="2000" dirty="0" smtClean="0"/>
              <a:t> </a:t>
            </a:r>
          </a:p>
          <a:p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anose="05000000000000000000" pitchFamily="2" charset="2"/>
              </a:rPr>
              <a:t></a:t>
            </a:r>
            <a:r>
              <a:rPr lang="pt-BR" sz="2000" dirty="0" smtClean="0"/>
              <a:t> </a:t>
            </a:r>
            <a:r>
              <a:rPr lang="pt-BR" sz="2000" dirty="0" err="1" smtClean="0"/>
              <a:t>Fs</a:t>
            </a:r>
            <a:r>
              <a:rPr lang="pt-BR" sz="2000" dirty="0" smtClean="0"/>
              <a:t>/2Hz</a:t>
            </a:r>
            <a:endParaRPr lang="pt-BR" sz="2000" dirty="0"/>
          </a:p>
        </p:txBody>
      </p:sp>
      <p:cxnSp>
        <p:nvCxnSpPr>
          <p:cNvPr id="26" name="Conector reto 25"/>
          <p:cNvCxnSpPr/>
          <p:nvPr/>
        </p:nvCxnSpPr>
        <p:spPr bwMode="auto">
          <a:xfrm>
            <a:off x="4078952" y="3818515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8" name="CaixaDeTexto 27"/>
          <p:cNvSpPr txBox="1"/>
          <p:nvPr/>
        </p:nvSpPr>
        <p:spPr>
          <a:xfrm>
            <a:off x="3918491" y="396253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-1</a:t>
            </a:r>
            <a:endParaRPr lang="pt-BR" sz="2000" dirty="0"/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6386322" y="3818515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6251509" y="39625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563551" y="396253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-2</a:t>
            </a:r>
            <a:endParaRPr lang="pt-BR" sz="2000" dirty="0"/>
          </a:p>
        </p:txBody>
      </p:sp>
      <p:cxnSp>
        <p:nvCxnSpPr>
          <p:cNvPr id="35" name="Conector reto 34"/>
          <p:cNvCxnSpPr/>
          <p:nvPr/>
        </p:nvCxnSpPr>
        <p:spPr bwMode="auto">
          <a:xfrm>
            <a:off x="2698364" y="3818515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6" name="CaixaDeTexto 35"/>
          <p:cNvSpPr txBox="1"/>
          <p:nvPr/>
        </p:nvSpPr>
        <p:spPr>
          <a:xfrm>
            <a:off x="7449459" y="39625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2</a:t>
            </a:r>
            <a:endParaRPr lang="pt-BR" sz="2000" dirty="0"/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7584272" y="3818515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972204" y="5747911"/>
            <a:ext cx="1574137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V="1">
            <a:off x="4869319" y="5387871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2" name="Conector reto 41"/>
          <p:cNvCxnSpPr/>
          <p:nvPr/>
        </p:nvCxnSpPr>
        <p:spPr bwMode="auto">
          <a:xfrm>
            <a:off x="5054174" y="5387871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3" name="Conector reto 42"/>
          <p:cNvCxnSpPr/>
          <p:nvPr/>
        </p:nvCxnSpPr>
        <p:spPr bwMode="auto">
          <a:xfrm>
            <a:off x="5486222" y="5387871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44" name="CaixaDeTexto 43"/>
          <p:cNvSpPr txBox="1"/>
          <p:nvPr/>
        </p:nvSpPr>
        <p:spPr>
          <a:xfrm>
            <a:off x="5094546" y="58199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0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822021" y="4983324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B=0,03</a:t>
            </a:r>
            <a:endParaRPr lang="pt-BR" sz="20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8253695" y="5886410"/>
            <a:ext cx="72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endParaRPr lang="pt-BR" sz="2000" dirty="0"/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229359" y="567590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4078952" y="567590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3918491" y="581991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-1</a:t>
            </a:r>
            <a:endParaRPr lang="pt-BR" sz="2000" dirty="0"/>
          </a:p>
        </p:txBody>
      </p:sp>
      <p:cxnSp>
        <p:nvCxnSpPr>
          <p:cNvPr id="50" name="Conector reto 49"/>
          <p:cNvCxnSpPr/>
          <p:nvPr/>
        </p:nvCxnSpPr>
        <p:spPr bwMode="auto">
          <a:xfrm>
            <a:off x="6386322" y="567590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6251509" y="58199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563551" y="581991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-2</a:t>
            </a:r>
            <a:endParaRPr lang="pt-BR" sz="2000" dirty="0"/>
          </a:p>
        </p:txBody>
      </p:sp>
      <p:cxnSp>
        <p:nvCxnSpPr>
          <p:cNvPr id="53" name="Conector reto 52"/>
          <p:cNvCxnSpPr/>
          <p:nvPr/>
        </p:nvCxnSpPr>
        <p:spPr bwMode="auto">
          <a:xfrm>
            <a:off x="2698364" y="567590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54" name="CaixaDeTexto 53"/>
          <p:cNvSpPr txBox="1"/>
          <p:nvPr/>
        </p:nvSpPr>
        <p:spPr>
          <a:xfrm>
            <a:off x="7449459" y="58199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2</a:t>
            </a:r>
            <a:endParaRPr lang="pt-BR" sz="2000" dirty="0"/>
          </a:p>
        </p:txBody>
      </p:sp>
      <p:cxnSp>
        <p:nvCxnSpPr>
          <p:cNvPr id="55" name="Conector reto 54"/>
          <p:cNvCxnSpPr/>
          <p:nvPr/>
        </p:nvCxnSpPr>
        <p:spPr bwMode="auto">
          <a:xfrm>
            <a:off x="7584272" y="567590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56" name="CaixaDeTexto 55"/>
          <p:cNvSpPr txBox="1"/>
          <p:nvPr/>
        </p:nvSpPr>
        <p:spPr>
          <a:xfrm>
            <a:off x="75504" y="4743150"/>
            <a:ext cx="5098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/>
              <a:t>Sobreamostragem</a:t>
            </a:r>
            <a:r>
              <a:rPr lang="pt-BR" sz="2000" dirty="0" smtClean="0"/>
              <a:t> x32 + Filtragem das Imagens</a:t>
            </a:r>
          </a:p>
          <a:p>
            <a:r>
              <a:rPr lang="pt-BR" sz="2000" dirty="0" err="1" smtClean="0"/>
              <a:t>Fs</a:t>
            </a:r>
            <a:r>
              <a:rPr lang="pt-BR" sz="2000" dirty="0" smtClean="0"/>
              <a:t> = 4 MSPS</a:t>
            </a:r>
            <a:endParaRPr lang="pt-BR" sz="2000" dirty="0"/>
          </a:p>
        </p:txBody>
      </p:sp>
      <p:cxnSp>
        <p:nvCxnSpPr>
          <p:cNvPr id="57" name="Conector reto 56"/>
          <p:cNvCxnSpPr/>
          <p:nvPr/>
        </p:nvCxnSpPr>
        <p:spPr bwMode="auto">
          <a:xfrm flipV="1">
            <a:off x="2267570" y="5387871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8" name="Conector reto 57"/>
          <p:cNvCxnSpPr/>
          <p:nvPr/>
        </p:nvCxnSpPr>
        <p:spPr bwMode="auto">
          <a:xfrm>
            <a:off x="2452425" y="5387871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0" name="Conector reto 59"/>
          <p:cNvCxnSpPr/>
          <p:nvPr/>
        </p:nvCxnSpPr>
        <p:spPr bwMode="auto">
          <a:xfrm>
            <a:off x="2884473" y="5387871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V="1">
            <a:off x="7224232" y="5387871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2" name="Conector reto 61"/>
          <p:cNvCxnSpPr/>
          <p:nvPr/>
        </p:nvCxnSpPr>
        <p:spPr bwMode="auto">
          <a:xfrm>
            <a:off x="7409087" y="5387871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3" name="Conector reto 62"/>
          <p:cNvCxnSpPr/>
          <p:nvPr/>
        </p:nvCxnSpPr>
        <p:spPr bwMode="auto">
          <a:xfrm>
            <a:off x="7841135" y="5387871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4" name="Conector reto 63"/>
          <p:cNvCxnSpPr/>
          <p:nvPr/>
        </p:nvCxnSpPr>
        <p:spPr bwMode="auto">
          <a:xfrm flipH="1">
            <a:off x="5990278" y="5747911"/>
            <a:ext cx="981926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dash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>
            <a:off x="4523932" y="5747911"/>
            <a:ext cx="1466346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6" name="Conector reto 65"/>
          <p:cNvCxnSpPr/>
          <p:nvPr/>
        </p:nvCxnSpPr>
        <p:spPr bwMode="auto">
          <a:xfrm>
            <a:off x="3469998" y="5747911"/>
            <a:ext cx="1053934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dash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>
            <a:off x="1849818" y="5747911"/>
            <a:ext cx="162018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828480" y="3530483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>
            <a:off x="5013335" y="3530483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445383" y="3530483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1" name="Conector reto 70"/>
          <p:cNvCxnSpPr/>
          <p:nvPr/>
        </p:nvCxnSpPr>
        <p:spPr bwMode="auto">
          <a:xfrm flipV="1">
            <a:off x="2349396" y="3530483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2" name="Conector reto 71"/>
          <p:cNvCxnSpPr/>
          <p:nvPr/>
        </p:nvCxnSpPr>
        <p:spPr bwMode="auto">
          <a:xfrm>
            <a:off x="2534251" y="3530483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>
            <a:off x="2966299" y="3530483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4" name="Conector reto 73"/>
          <p:cNvCxnSpPr/>
          <p:nvPr/>
        </p:nvCxnSpPr>
        <p:spPr bwMode="auto">
          <a:xfrm flipV="1">
            <a:off x="7188228" y="3530483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7373083" y="3530483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6" name="Conector reto 75"/>
          <p:cNvCxnSpPr/>
          <p:nvPr/>
        </p:nvCxnSpPr>
        <p:spPr bwMode="auto">
          <a:xfrm>
            <a:off x="7805131" y="3530483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>
            <a:off x="6947848" y="3890523"/>
            <a:ext cx="1574137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flipH="1">
            <a:off x="5965922" y="3890523"/>
            <a:ext cx="981926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dash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9" name="Conector reto 78"/>
          <p:cNvCxnSpPr/>
          <p:nvPr/>
        </p:nvCxnSpPr>
        <p:spPr bwMode="auto">
          <a:xfrm>
            <a:off x="4499576" y="3890523"/>
            <a:ext cx="1466346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0" name="Conector reto 79"/>
          <p:cNvCxnSpPr/>
          <p:nvPr/>
        </p:nvCxnSpPr>
        <p:spPr bwMode="auto">
          <a:xfrm>
            <a:off x="3445642" y="3890523"/>
            <a:ext cx="1053934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dash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1825462" y="3890523"/>
            <a:ext cx="162018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15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271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Firmware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111344" y="928670"/>
            <a:ext cx="8786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Processamento digital do sinal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5129290" y="27180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0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8288439" y="2784548"/>
            <a:ext cx="72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endParaRPr lang="pt-BR" sz="2000" dirty="0"/>
          </a:p>
        </p:txBody>
      </p:sp>
      <p:cxnSp>
        <p:nvCxnSpPr>
          <p:cNvPr id="84" name="Conector reto 83"/>
          <p:cNvCxnSpPr/>
          <p:nvPr/>
        </p:nvCxnSpPr>
        <p:spPr bwMode="auto">
          <a:xfrm>
            <a:off x="5264103" y="2574041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85" name="CaixaDeTexto 84"/>
          <p:cNvSpPr txBox="1"/>
          <p:nvPr/>
        </p:nvSpPr>
        <p:spPr>
          <a:xfrm>
            <a:off x="142844" y="1456621"/>
            <a:ext cx="3325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Deslocamento de 95 kHz</a:t>
            </a:r>
          </a:p>
          <a:p>
            <a:r>
              <a:rPr lang="pt-BR" sz="2000" dirty="0" smtClean="0"/>
              <a:t>(0,0475 </a:t>
            </a:r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r>
              <a:rPr lang="pt-BR" sz="2000" dirty="0" smtClean="0"/>
              <a:t>). </a:t>
            </a:r>
          </a:p>
          <a:p>
            <a:r>
              <a:rPr lang="pt-BR" sz="2000" dirty="0" smtClean="0"/>
              <a:t>e eliminação da componente </a:t>
            </a:r>
          </a:p>
          <a:p>
            <a:r>
              <a:rPr lang="pt-BR" sz="2000" dirty="0" smtClean="0"/>
              <a:t>imaginária. </a:t>
            </a:r>
            <a:endParaRPr lang="pt-BR" sz="2000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214282" y="3143248"/>
            <a:ext cx="2295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Modulação em fase.</a:t>
            </a:r>
          </a:p>
          <a:p>
            <a:r>
              <a:rPr lang="pt-BR" sz="2000" dirty="0"/>
              <a:t>P</a:t>
            </a:r>
            <a:r>
              <a:rPr lang="pt-BR" sz="2000" dirty="0" smtClean="0"/>
              <a:t>ortadora em 0Hz.</a:t>
            </a:r>
          </a:p>
          <a:p>
            <a:r>
              <a:rPr lang="pt-BR" sz="2000" dirty="0" smtClean="0"/>
              <a:t>Até a 5ª harmônica.</a:t>
            </a:r>
          </a:p>
          <a:p>
            <a:endParaRPr lang="pt-BR" sz="2000" dirty="0"/>
          </a:p>
        </p:txBody>
      </p:sp>
      <p:cxnSp>
        <p:nvCxnSpPr>
          <p:cNvPr id="87" name="Conector reto 86"/>
          <p:cNvCxnSpPr/>
          <p:nvPr/>
        </p:nvCxnSpPr>
        <p:spPr bwMode="auto">
          <a:xfrm>
            <a:off x="1500166" y="2646049"/>
            <a:ext cx="7056563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sp>
        <p:nvSpPr>
          <p:cNvPr id="88" name="CaixaDeTexto 87"/>
          <p:cNvSpPr txBox="1"/>
          <p:nvPr/>
        </p:nvSpPr>
        <p:spPr>
          <a:xfrm>
            <a:off x="5694176" y="2718057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0,0475</a:t>
            </a:r>
            <a:endParaRPr lang="pt-BR" sz="2000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5216663" y="1606330"/>
            <a:ext cx="109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B=0,125</a:t>
            </a:r>
            <a:endParaRPr lang="pt-BR" sz="2000" dirty="0"/>
          </a:p>
        </p:txBody>
      </p:sp>
      <p:cxnSp>
        <p:nvCxnSpPr>
          <p:cNvPr id="90" name="Conector reto 89"/>
          <p:cNvCxnSpPr/>
          <p:nvPr/>
        </p:nvCxnSpPr>
        <p:spPr bwMode="auto">
          <a:xfrm>
            <a:off x="6018524" y="2574041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91" name="Conector reto 90"/>
          <p:cNvCxnSpPr/>
          <p:nvPr/>
        </p:nvCxnSpPr>
        <p:spPr bwMode="auto">
          <a:xfrm flipV="1">
            <a:off x="5617645" y="2286009"/>
            <a:ext cx="184855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92" name="Conector reto 91"/>
          <p:cNvCxnSpPr/>
          <p:nvPr/>
        </p:nvCxnSpPr>
        <p:spPr bwMode="auto">
          <a:xfrm>
            <a:off x="5802500" y="2286009"/>
            <a:ext cx="43204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93" name="Conector reto 92"/>
          <p:cNvCxnSpPr/>
          <p:nvPr/>
        </p:nvCxnSpPr>
        <p:spPr bwMode="auto">
          <a:xfrm>
            <a:off x="6234548" y="2286009"/>
            <a:ext cx="81826" cy="36004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grpSp>
        <p:nvGrpSpPr>
          <p:cNvPr id="94" name="Grupo 87"/>
          <p:cNvGrpSpPr/>
          <p:nvPr/>
        </p:nvGrpSpPr>
        <p:grpSpPr>
          <a:xfrm flipH="1">
            <a:off x="4194637" y="2286009"/>
            <a:ext cx="698729" cy="432048"/>
            <a:chOff x="3252429" y="2703804"/>
            <a:chExt cx="698729" cy="432048"/>
          </a:xfrm>
        </p:grpSpPr>
        <p:cxnSp>
          <p:nvCxnSpPr>
            <p:cNvPr id="95" name="Conector reto 94"/>
            <p:cNvCxnSpPr/>
            <p:nvPr/>
          </p:nvCxnSpPr>
          <p:spPr bwMode="auto">
            <a:xfrm>
              <a:off x="3653308" y="2991836"/>
              <a:ext cx="0" cy="144016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ector reto 95"/>
            <p:cNvCxnSpPr/>
            <p:nvPr/>
          </p:nvCxnSpPr>
          <p:spPr bwMode="auto">
            <a:xfrm flipV="1">
              <a:off x="3252429" y="2703804"/>
              <a:ext cx="184855" cy="36004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ector reto 96"/>
            <p:cNvCxnSpPr/>
            <p:nvPr/>
          </p:nvCxnSpPr>
          <p:spPr bwMode="auto">
            <a:xfrm>
              <a:off x="3437284" y="2703804"/>
              <a:ext cx="432048" cy="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ector reto 97"/>
            <p:cNvCxnSpPr/>
            <p:nvPr/>
          </p:nvCxnSpPr>
          <p:spPr bwMode="auto">
            <a:xfrm>
              <a:off x="3869332" y="2703804"/>
              <a:ext cx="81826" cy="36004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CaixaDeTexto 98"/>
          <p:cNvSpPr txBox="1"/>
          <p:nvPr/>
        </p:nvSpPr>
        <p:spPr>
          <a:xfrm>
            <a:off x="4166115" y="2718057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-0,0475</a:t>
            </a:r>
            <a:endParaRPr lang="pt-BR" sz="2000" dirty="0"/>
          </a:p>
        </p:txBody>
      </p:sp>
      <p:cxnSp>
        <p:nvCxnSpPr>
          <p:cNvPr id="100" name="Conector reto 99"/>
          <p:cNvCxnSpPr/>
          <p:nvPr/>
        </p:nvCxnSpPr>
        <p:spPr bwMode="auto">
          <a:xfrm>
            <a:off x="4194637" y="1883329"/>
            <a:ext cx="0" cy="102343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01" name="Conector reto 100"/>
          <p:cNvCxnSpPr/>
          <p:nvPr/>
        </p:nvCxnSpPr>
        <p:spPr bwMode="auto">
          <a:xfrm>
            <a:off x="6316374" y="2597191"/>
            <a:ext cx="0" cy="12086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02" name="Conector reto 101"/>
          <p:cNvCxnSpPr/>
          <p:nvPr/>
        </p:nvCxnSpPr>
        <p:spPr bwMode="auto">
          <a:xfrm>
            <a:off x="4194637" y="2574041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03" name="Conector reto 102"/>
          <p:cNvCxnSpPr/>
          <p:nvPr/>
        </p:nvCxnSpPr>
        <p:spPr bwMode="auto">
          <a:xfrm>
            <a:off x="6316374" y="1883329"/>
            <a:ext cx="0" cy="102343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04" name="Conector reto 103"/>
          <p:cNvCxnSpPr/>
          <p:nvPr/>
        </p:nvCxnSpPr>
        <p:spPr bwMode="auto">
          <a:xfrm>
            <a:off x="4194637" y="1918286"/>
            <a:ext cx="2121737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5" name="CaixaDeTexto 104"/>
          <p:cNvSpPr txBox="1"/>
          <p:nvPr/>
        </p:nvSpPr>
        <p:spPr>
          <a:xfrm>
            <a:off x="5187412" y="42986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0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8346561" y="4365103"/>
            <a:ext cx="72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</a:t>
            </a:r>
            <a:r>
              <a:rPr lang="pt-BR" sz="2000" dirty="0" smtClean="0"/>
              <a:t> </a:t>
            </a:r>
            <a:r>
              <a:rPr lang="pt-BR" sz="2000" dirty="0" err="1" smtClean="0"/>
              <a:t>rad</a:t>
            </a:r>
            <a:endParaRPr lang="pt-BR" sz="2000" dirty="0"/>
          </a:p>
        </p:txBody>
      </p:sp>
      <p:cxnSp>
        <p:nvCxnSpPr>
          <p:cNvPr id="107" name="Conector reto 106"/>
          <p:cNvCxnSpPr/>
          <p:nvPr/>
        </p:nvCxnSpPr>
        <p:spPr bwMode="auto">
          <a:xfrm>
            <a:off x="5322225" y="4154596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08" name="Conector reto 107"/>
          <p:cNvCxnSpPr/>
          <p:nvPr/>
        </p:nvCxnSpPr>
        <p:spPr bwMode="auto">
          <a:xfrm>
            <a:off x="1558288" y="4226604"/>
            <a:ext cx="7056563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sp>
        <p:nvSpPr>
          <p:cNvPr id="109" name="CaixaDeTexto 108"/>
          <p:cNvSpPr txBox="1"/>
          <p:nvPr/>
        </p:nvSpPr>
        <p:spPr>
          <a:xfrm>
            <a:off x="5314660" y="3190546"/>
            <a:ext cx="221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B = 5·0,125 = 0,625</a:t>
            </a:r>
            <a:endParaRPr lang="pt-BR" sz="2000" dirty="0"/>
          </a:p>
        </p:txBody>
      </p:sp>
      <p:cxnSp>
        <p:nvCxnSpPr>
          <p:cNvPr id="110" name="Conector reto 109"/>
          <p:cNvCxnSpPr/>
          <p:nvPr/>
        </p:nvCxnSpPr>
        <p:spPr bwMode="auto">
          <a:xfrm>
            <a:off x="3191878" y="3596067"/>
            <a:ext cx="434775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11" name="Conector reto 110"/>
          <p:cNvCxnSpPr/>
          <p:nvPr/>
        </p:nvCxnSpPr>
        <p:spPr bwMode="auto">
          <a:xfrm rot="16200000" flipV="1">
            <a:off x="5071698" y="4046613"/>
            <a:ext cx="5040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triangle" w="med" len="med"/>
          </a:ln>
          <a:effectLst/>
        </p:spPr>
      </p:cxnSp>
      <p:grpSp>
        <p:nvGrpSpPr>
          <p:cNvPr id="112" name="Grupo 17"/>
          <p:cNvGrpSpPr/>
          <p:nvPr/>
        </p:nvGrpSpPr>
        <p:grpSpPr>
          <a:xfrm>
            <a:off x="3192885" y="3830560"/>
            <a:ext cx="1624516" cy="396044"/>
            <a:chOff x="2411413" y="3969060"/>
            <a:chExt cx="1624516" cy="396044"/>
          </a:xfrm>
        </p:grpSpPr>
        <p:cxnSp>
          <p:nvCxnSpPr>
            <p:cNvPr id="113" name="Conector reto 112"/>
            <p:cNvCxnSpPr/>
            <p:nvPr/>
          </p:nvCxnSpPr>
          <p:spPr bwMode="auto">
            <a:xfrm flipH="1" flipV="1">
              <a:off x="3845552" y="3969060"/>
              <a:ext cx="190377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ector reto 113"/>
            <p:cNvCxnSpPr/>
            <p:nvPr/>
          </p:nvCxnSpPr>
          <p:spPr bwMode="auto">
            <a:xfrm flipH="1">
              <a:off x="3398686" y="3969060"/>
              <a:ext cx="446866" cy="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Conector reto 114"/>
            <p:cNvCxnSpPr/>
            <p:nvPr/>
          </p:nvCxnSpPr>
          <p:spPr bwMode="auto">
            <a:xfrm flipH="1">
              <a:off x="2411413" y="3969060"/>
              <a:ext cx="987273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upo 121"/>
          <p:cNvGrpSpPr/>
          <p:nvPr/>
        </p:nvGrpSpPr>
        <p:grpSpPr>
          <a:xfrm flipH="1">
            <a:off x="5916127" y="3837220"/>
            <a:ext cx="1624516" cy="396044"/>
            <a:chOff x="2411413" y="3969060"/>
            <a:chExt cx="1624516" cy="396044"/>
          </a:xfrm>
        </p:grpSpPr>
        <p:cxnSp>
          <p:nvCxnSpPr>
            <p:cNvPr id="117" name="Conector reto 116"/>
            <p:cNvCxnSpPr/>
            <p:nvPr/>
          </p:nvCxnSpPr>
          <p:spPr bwMode="auto">
            <a:xfrm flipH="1" flipV="1">
              <a:off x="3845552" y="3969060"/>
              <a:ext cx="190377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Conector reto 117"/>
            <p:cNvCxnSpPr/>
            <p:nvPr/>
          </p:nvCxnSpPr>
          <p:spPr bwMode="auto">
            <a:xfrm flipH="1">
              <a:off x="3398686" y="3969060"/>
              <a:ext cx="446866" cy="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Conector reto 118"/>
            <p:cNvCxnSpPr/>
            <p:nvPr/>
          </p:nvCxnSpPr>
          <p:spPr bwMode="auto">
            <a:xfrm flipH="1">
              <a:off x="2411413" y="3969060"/>
              <a:ext cx="987273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0" name="Conector reto 119"/>
          <p:cNvCxnSpPr/>
          <p:nvPr/>
        </p:nvCxnSpPr>
        <p:spPr bwMode="auto">
          <a:xfrm>
            <a:off x="3192885" y="4154596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21" name="Conector reto 120"/>
          <p:cNvCxnSpPr/>
          <p:nvPr/>
        </p:nvCxnSpPr>
        <p:spPr bwMode="auto">
          <a:xfrm>
            <a:off x="3183941" y="353306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22" name="Conector reto 121"/>
          <p:cNvCxnSpPr/>
          <p:nvPr/>
        </p:nvCxnSpPr>
        <p:spPr bwMode="auto">
          <a:xfrm>
            <a:off x="7540643" y="4154596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23" name="Conector reto 122"/>
          <p:cNvCxnSpPr/>
          <p:nvPr/>
        </p:nvCxnSpPr>
        <p:spPr bwMode="auto">
          <a:xfrm>
            <a:off x="7539636" y="3524059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4" name="CaixaDeTexto 123"/>
          <p:cNvSpPr txBox="1"/>
          <p:nvPr/>
        </p:nvSpPr>
        <p:spPr>
          <a:xfrm>
            <a:off x="7256751" y="436331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0,3125</a:t>
            </a:r>
            <a:endParaRPr lang="pt-BR" sz="2000" dirty="0"/>
          </a:p>
        </p:txBody>
      </p:sp>
      <p:sp>
        <p:nvSpPr>
          <p:cNvPr id="125" name="CaixaDeTexto 124"/>
          <p:cNvSpPr txBox="1"/>
          <p:nvPr/>
        </p:nvSpPr>
        <p:spPr>
          <a:xfrm>
            <a:off x="2908993" y="4377212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-</a:t>
            </a:r>
            <a:r>
              <a:rPr lang="pt-BR" sz="2000" dirty="0"/>
              <a:t> 0,3125</a:t>
            </a:r>
          </a:p>
        </p:txBody>
      </p:sp>
      <p:sp>
        <p:nvSpPr>
          <p:cNvPr id="126" name="CaixaDeTexto 125"/>
          <p:cNvSpPr txBox="1"/>
          <p:nvPr/>
        </p:nvSpPr>
        <p:spPr>
          <a:xfrm>
            <a:off x="285720" y="5184001"/>
            <a:ext cx="178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Conversão D/A </a:t>
            </a:r>
            <a:endParaRPr lang="pt-BR" sz="2000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5200728" y="60462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0</a:t>
            </a:r>
          </a:p>
        </p:txBody>
      </p:sp>
      <p:cxnSp>
        <p:nvCxnSpPr>
          <p:cNvPr id="128" name="Conector reto 127"/>
          <p:cNvCxnSpPr/>
          <p:nvPr/>
        </p:nvCxnSpPr>
        <p:spPr bwMode="auto">
          <a:xfrm>
            <a:off x="5335541" y="5902268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29" name="Conector reto 128"/>
          <p:cNvCxnSpPr/>
          <p:nvPr/>
        </p:nvCxnSpPr>
        <p:spPr bwMode="auto">
          <a:xfrm>
            <a:off x="1571604" y="5974276"/>
            <a:ext cx="7056563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sp>
        <p:nvSpPr>
          <p:cNvPr id="130" name="CaixaDeTexto 129"/>
          <p:cNvSpPr txBox="1"/>
          <p:nvPr/>
        </p:nvSpPr>
        <p:spPr>
          <a:xfrm>
            <a:off x="6059130" y="4857760"/>
            <a:ext cx="148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B=1,25 MHz</a:t>
            </a:r>
            <a:endParaRPr lang="pt-BR" sz="2000" dirty="0"/>
          </a:p>
        </p:txBody>
      </p:sp>
      <p:cxnSp>
        <p:nvCxnSpPr>
          <p:cNvPr id="131" name="Conector reto 130"/>
          <p:cNvCxnSpPr/>
          <p:nvPr/>
        </p:nvCxnSpPr>
        <p:spPr bwMode="auto">
          <a:xfrm>
            <a:off x="3206201" y="5262727"/>
            <a:ext cx="4347758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32" name="Conector reto 131"/>
          <p:cNvCxnSpPr/>
          <p:nvPr/>
        </p:nvCxnSpPr>
        <p:spPr bwMode="auto">
          <a:xfrm rot="16200000" flipV="1">
            <a:off x="5063767" y="5769460"/>
            <a:ext cx="540000" cy="0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triangle" w="med" len="med"/>
          </a:ln>
          <a:effectLst/>
        </p:spPr>
      </p:cxnSp>
      <p:grpSp>
        <p:nvGrpSpPr>
          <p:cNvPr id="133" name="Grupo 149"/>
          <p:cNvGrpSpPr/>
          <p:nvPr/>
        </p:nvGrpSpPr>
        <p:grpSpPr>
          <a:xfrm>
            <a:off x="3206201" y="5578232"/>
            <a:ext cx="1624516" cy="396044"/>
            <a:chOff x="2411413" y="3969060"/>
            <a:chExt cx="1624516" cy="396044"/>
          </a:xfrm>
        </p:grpSpPr>
        <p:cxnSp>
          <p:nvCxnSpPr>
            <p:cNvPr id="134" name="Conector reto 133"/>
            <p:cNvCxnSpPr/>
            <p:nvPr/>
          </p:nvCxnSpPr>
          <p:spPr bwMode="auto">
            <a:xfrm flipH="1" flipV="1">
              <a:off x="3845552" y="3969060"/>
              <a:ext cx="190377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Conector reto 134"/>
            <p:cNvCxnSpPr/>
            <p:nvPr/>
          </p:nvCxnSpPr>
          <p:spPr bwMode="auto">
            <a:xfrm flipH="1">
              <a:off x="3398686" y="3969060"/>
              <a:ext cx="446866" cy="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Conector reto 135"/>
            <p:cNvCxnSpPr/>
            <p:nvPr/>
          </p:nvCxnSpPr>
          <p:spPr bwMode="auto">
            <a:xfrm flipH="1">
              <a:off x="2411413" y="3969060"/>
              <a:ext cx="987273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upo 153"/>
          <p:cNvGrpSpPr/>
          <p:nvPr/>
        </p:nvGrpSpPr>
        <p:grpSpPr>
          <a:xfrm flipH="1">
            <a:off x="5929443" y="5584892"/>
            <a:ext cx="1624516" cy="396044"/>
            <a:chOff x="2411413" y="3969060"/>
            <a:chExt cx="1624516" cy="396044"/>
          </a:xfrm>
        </p:grpSpPr>
        <p:cxnSp>
          <p:nvCxnSpPr>
            <p:cNvPr id="138" name="Conector reto 137"/>
            <p:cNvCxnSpPr/>
            <p:nvPr/>
          </p:nvCxnSpPr>
          <p:spPr bwMode="auto">
            <a:xfrm flipH="1" flipV="1">
              <a:off x="3845552" y="3969060"/>
              <a:ext cx="190377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Conector reto 138"/>
            <p:cNvCxnSpPr/>
            <p:nvPr/>
          </p:nvCxnSpPr>
          <p:spPr bwMode="auto">
            <a:xfrm flipH="1">
              <a:off x="3398686" y="3969060"/>
              <a:ext cx="446866" cy="0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Conector reto 139"/>
            <p:cNvCxnSpPr/>
            <p:nvPr/>
          </p:nvCxnSpPr>
          <p:spPr bwMode="auto">
            <a:xfrm flipH="1">
              <a:off x="2411413" y="3969060"/>
              <a:ext cx="987273" cy="396044"/>
            </a:xfrm>
            <a:prstGeom prst="line">
              <a:avLst/>
            </a:prstGeom>
            <a:solidFill>
              <a:srgbClr val="095CC4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1" name="Conector reto 140"/>
          <p:cNvCxnSpPr/>
          <p:nvPr/>
        </p:nvCxnSpPr>
        <p:spPr bwMode="auto">
          <a:xfrm>
            <a:off x="3206201" y="5902268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42" name="Conector reto 141"/>
          <p:cNvCxnSpPr/>
          <p:nvPr/>
        </p:nvCxnSpPr>
        <p:spPr bwMode="auto">
          <a:xfrm>
            <a:off x="3198264" y="5199723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43" name="Conector reto 142"/>
          <p:cNvCxnSpPr/>
          <p:nvPr/>
        </p:nvCxnSpPr>
        <p:spPr bwMode="auto">
          <a:xfrm>
            <a:off x="7553959" y="5902268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44" name="Conector reto 143"/>
          <p:cNvCxnSpPr/>
          <p:nvPr/>
        </p:nvCxnSpPr>
        <p:spPr bwMode="auto">
          <a:xfrm>
            <a:off x="7553959" y="5190719"/>
            <a:ext cx="0" cy="144016"/>
          </a:xfrm>
          <a:prstGeom prst="line">
            <a:avLst/>
          </a:prstGeom>
          <a:solidFill>
            <a:srgbClr val="095CC4"/>
          </a:solidFill>
          <a:ln w="127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45" name="CaixaDeTexto 144"/>
          <p:cNvSpPr txBox="1"/>
          <p:nvPr/>
        </p:nvSpPr>
        <p:spPr>
          <a:xfrm>
            <a:off x="5641189" y="1945946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B=0,03</a:t>
            </a:r>
            <a:endParaRPr lang="pt-BR" sz="2000" dirty="0"/>
          </a:p>
        </p:txBody>
      </p:sp>
      <p:sp>
        <p:nvSpPr>
          <p:cNvPr id="150" name="CaixaDeTexto 149"/>
          <p:cNvSpPr txBox="1"/>
          <p:nvPr/>
        </p:nvSpPr>
        <p:spPr>
          <a:xfrm>
            <a:off x="8350938" y="6112775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/>
              <a:t>Hz</a:t>
            </a:r>
            <a:endParaRPr lang="pt-BR" sz="1500" dirty="0"/>
          </a:p>
        </p:txBody>
      </p:sp>
      <p:sp>
        <p:nvSpPr>
          <p:cNvPr id="151" name="CaixaDeTexto 150"/>
          <p:cNvSpPr txBox="1"/>
          <p:nvPr/>
        </p:nvSpPr>
        <p:spPr>
          <a:xfrm>
            <a:off x="7261128" y="6110984"/>
            <a:ext cx="5774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/>
              <a:t>625K</a:t>
            </a:r>
            <a:endParaRPr lang="pt-BR" sz="1500" dirty="0"/>
          </a:p>
        </p:txBody>
      </p:sp>
      <p:sp>
        <p:nvSpPr>
          <p:cNvPr id="152" name="CaixaDeTexto 151"/>
          <p:cNvSpPr txBox="1"/>
          <p:nvPr/>
        </p:nvSpPr>
        <p:spPr>
          <a:xfrm>
            <a:off x="2913370" y="6124884"/>
            <a:ext cx="6367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/>
              <a:t>-625K</a:t>
            </a:r>
            <a:endParaRPr lang="pt-BR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16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271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Firmware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111344" y="928670"/>
            <a:ext cx="8786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Processamento digital do sinal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66" y="1764261"/>
            <a:ext cx="8135938" cy="41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ector de seta reta 79"/>
          <p:cNvCxnSpPr>
            <a:stCxn id="94" idx="3"/>
          </p:cNvCxnSpPr>
          <p:nvPr/>
        </p:nvCxnSpPr>
        <p:spPr bwMode="auto">
          <a:xfrm>
            <a:off x="3103478" y="2697161"/>
            <a:ext cx="825580" cy="17459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cxnSp>
        <p:nvCxnSpPr>
          <p:cNvPr id="81" name="Conector de seta reta 80"/>
          <p:cNvCxnSpPr>
            <a:stCxn id="94" idx="3"/>
          </p:cNvCxnSpPr>
          <p:nvPr/>
        </p:nvCxnSpPr>
        <p:spPr bwMode="auto">
          <a:xfrm>
            <a:off x="3103478" y="2697161"/>
            <a:ext cx="539828" cy="303211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94" name="CaixaDeTexto 93"/>
          <p:cNvSpPr txBox="1"/>
          <p:nvPr/>
        </p:nvSpPr>
        <p:spPr>
          <a:xfrm>
            <a:off x="1537024" y="2543272"/>
            <a:ext cx="15664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Sinal de entrada</a:t>
            </a:r>
            <a:endParaRPr lang="pt-BR" sz="1400" b="1" dirty="0">
              <a:solidFill>
                <a:srgbClr val="00B0F0"/>
              </a:solidFill>
            </a:endParaRPr>
          </a:p>
        </p:txBody>
      </p:sp>
      <p:cxnSp>
        <p:nvCxnSpPr>
          <p:cNvPr id="112" name="Conector de seta reta 111"/>
          <p:cNvCxnSpPr>
            <a:stCxn id="133" idx="3"/>
          </p:cNvCxnSpPr>
          <p:nvPr/>
        </p:nvCxnSpPr>
        <p:spPr bwMode="auto">
          <a:xfrm flipV="1">
            <a:off x="3541099" y="3429000"/>
            <a:ext cx="459397" cy="140796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cxnSp>
        <p:nvCxnSpPr>
          <p:cNvPr id="116" name="Conector de seta reta 115"/>
          <p:cNvCxnSpPr>
            <a:stCxn id="133" idx="3"/>
          </p:cNvCxnSpPr>
          <p:nvPr/>
        </p:nvCxnSpPr>
        <p:spPr bwMode="auto">
          <a:xfrm>
            <a:off x="3541099" y="3569796"/>
            <a:ext cx="245083" cy="216394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133" name="CaixaDeTexto 132"/>
          <p:cNvSpPr txBox="1"/>
          <p:nvPr/>
        </p:nvSpPr>
        <p:spPr>
          <a:xfrm>
            <a:off x="1537024" y="3415907"/>
            <a:ext cx="20040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Saída do </a:t>
            </a:r>
            <a:r>
              <a:rPr lang="pt-BR" sz="1400" b="1" dirty="0" err="1" smtClean="0">
                <a:solidFill>
                  <a:srgbClr val="00B0F0"/>
                </a:solidFill>
              </a:rPr>
              <a:t>Upsampling</a:t>
            </a:r>
            <a:endParaRPr lang="pt-BR" sz="1400" b="1" dirty="0">
              <a:solidFill>
                <a:srgbClr val="00B0F0"/>
              </a:solidFill>
            </a:endParaRPr>
          </a:p>
        </p:txBody>
      </p:sp>
      <p:sp>
        <p:nvSpPr>
          <p:cNvPr id="137" name="CaixaDeTexto 136"/>
          <p:cNvSpPr txBox="1"/>
          <p:nvPr/>
        </p:nvSpPr>
        <p:spPr>
          <a:xfrm>
            <a:off x="1521432" y="4071942"/>
            <a:ext cx="196399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Deslocado de 95 kHz</a:t>
            </a:r>
            <a:endParaRPr lang="pt-BR" sz="1400" b="1" dirty="0">
              <a:solidFill>
                <a:srgbClr val="00B0F0"/>
              </a:solidFill>
            </a:endParaRPr>
          </a:p>
        </p:txBody>
      </p:sp>
      <p:cxnSp>
        <p:nvCxnSpPr>
          <p:cNvPr id="146" name="Conector de seta reta 145"/>
          <p:cNvCxnSpPr>
            <a:stCxn id="137" idx="3"/>
          </p:cNvCxnSpPr>
          <p:nvPr/>
        </p:nvCxnSpPr>
        <p:spPr bwMode="auto">
          <a:xfrm>
            <a:off x="3485431" y="4225831"/>
            <a:ext cx="331772" cy="0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147" name="CaixaDeTexto 146"/>
          <p:cNvSpPr txBox="1"/>
          <p:nvPr/>
        </p:nvSpPr>
        <p:spPr>
          <a:xfrm>
            <a:off x="1596012" y="4608577"/>
            <a:ext cx="221246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</a:rPr>
              <a:t>Saída do Modulador PM</a:t>
            </a:r>
            <a:endParaRPr lang="pt-BR" sz="1400" b="1" dirty="0">
              <a:solidFill>
                <a:srgbClr val="00B0F0"/>
              </a:solidFill>
            </a:endParaRPr>
          </a:p>
        </p:txBody>
      </p:sp>
      <p:cxnSp>
        <p:nvCxnSpPr>
          <p:cNvPr id="148" name="Conector de seta reta 147"/>
          <p:cNvCxnSpPr>
            <a:stCxn id="147" idx="3"/>
          </p:cNvCxnSpPr>
          <p:nvPr/>
        </p:nvCxnSpPr>
        <p:spPr bwMode="auto">
          <a:xfrm flipV="1">
            <a:off x="3808477" y="4643446"/>
            <a:ext cx="534767" cy="119020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cxnSp>
        <p:nvCxnSpPr>
          <p:cNvPr id="149" name="Conector de seta reta 148"/>
          <p:cNvCxnSpPr/>
          <p:nvPr/>
        </p:nvCxnSpPr>
        <p:spPr bwMode="auto">
          <a:xfrm>
            <a:off x="3817203" y="4760977"/>
            <a:ext cx="597479" cy="168221"/>
          </a:xfrm>
          <a:prstGeom prst="straightConnector1">
            <a:avLst/>
          </a:prstGeom>
          <a:solidFill>
            <a:srgbClr val="095CC4"/>
          </a:solidFill>
          <a:ln w="25400" cap="flat" cmpd="sng" algn="ctr">
            <a:solidFill>
              <a:srgbClr val="00B0F0"/>
            </a:solidFill>
            <a:prstDash val="solid"/>
            <a:miter lim="0"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  <p:bldP spid="59" grpId="0"/>
      <p:bldP spid="94" grpId="0"/>
      <p:bldP spid="133" grpId="0"/>
      <p:bldP spid="137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17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271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Firmware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111344" y="1283601"/>
            <a:ext cx="8786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Ocupação do FPGA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8984641"/>
              </p:ext>
            </p:extLst>
          </p:nvPr>
        </p:nvGraphicFramePr>
        <p:xfrm>
          <a:off x="642910" y="2252027"/>
          <a:ext cx="7643865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648"/>
                <a:gridCol w="1520285"/>
                <a:gridCol w="1910966"/>
                <a:gridCol w="191096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CORE</a:t>
                      </a:r>
                      <a:endParaRPr lang="pt-B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Usado</a:t>
                      </a:r>
                      <a:endParaRPr lang="pt-BR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%</a:t>
                      </a:r>
                      <a:endParaRPr lang="pt-BR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IO (W/ </a:t>
                      </a:r>
                      <a:r>
                        <a:rPr lang="pt-BR" sz="2000" dirty="0" err="1" smtClean="0"/>
                        <a:t>clock</a:t>
                      </a:r>
                      <a:r>
                        <a:rPr lang="pt-BR" sz="2000" dirty="0" smtClean="0"/>
                        <a:t>)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11209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38400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29.19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IO Diferenciais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65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0.00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GLOBAIS (Chip+Quadrante)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18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33.33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RAM/FIFO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0.00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FlashROM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0.00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User</a:t>
                      </a:r>
                      <a:r>
                        <a:rPr lang="pt-BR" sz="2000" dirty="0" smtClean="0"/>
                        <a:t> JTAG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0.00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18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Status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Espaço Reservado para Conteúdo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Projeto da arquitetura do sistema finalizado;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Firmware </a:t>
            </a:r>
            <a:r>
              <a:rPr lang="pt-BR" sz="2800" dirty="0"/>
              <a:t>f</a:t>
            </a:r>
            <a:r>
              <a:rPr lang="pt-BR" sz="2800" dirty="0" smtClean="0"/>
              <a:t>inalizado;</a:t>
            </a:r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Modelo de engenharia em construção;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Testes de desempenho iniciados;</a:t>
            </a:r>
          </a:p>
          <a:p>
            <a:pPr marL="0" indent="0" algn="just">
              <a:buNone/>
            </a:pPr>
            <a:endParaRPr lang="pt-BR" sz="2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19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Status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CaixaDeTexto 143"/>
          <p:cNvSpPr txBox="1">
            <a:spLocks noChangeArrowheads="1"/>
          </p:cNvSpPr>
          <p:nvPr/>
        </p:nvSpPr>
        <p:spPr bwMode="auto">
          <a:xfrm>
            <a:off x="286709" y="5229048"/>
            <a:ext cx="43577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ea typeface="+mn-ea"/>
                <a:cs typeface="Arial" charset="0"/>
              </a:rPr>
              <a:t>Filtro de entrada (25˚C)</a:t>
            </a:r>
            <a:endParaRPr lang="pt-BR" sz="1500" b="1" dirty="0">
              <a:ea typeface="+mn-ea"/>
              <a:cs typeface="Arial" charset="0"/>
            </a:endParaRPr>
          </a:p>
        </p:txBody>
      </p:sp>
      <p:pic>
        <p:nvPicPr>
          <p:cNvPr id="2050" name="Picture 2" descr="F:\Testes - Transponder\Imagens - Partes\Teste_termico_s21_saw_50graus.JPG"/>
          <p:cNvPicPr>
            <a:picLocks noChangeAspect="1" noChangeArrowheads="1"/>
          </p:cNvPicPr>
          <p:nvPr/>
        </p:nvPicPr>
        <p:blipFill>
          <a:blip r:embed="rId3" cstate="print"/>
          <a:srcRect t="12857" r="-541" b="13216"/>
          <a:stretch>
            <a:fillRect/>
          </a:stretch>
        </p:blipFill>
        <p:spPr bwMode="auto">
          <a:xfrm>
            <a:off x="4962078" y="1051876"/>
            <a:ext cx="3960000" cy="2396843"/>
          </a:xfrm>
          <a:prstGeom prst="rect">
            <a:avLst/>
          </a:prstGeom>
          <a:noFill/>
        </p:spPr>
      </p:pic>
      <p:pic>
        <p:nvPicPr>
          <p:cNvPr id="2051" name="Picture 3" descr="F:\Testes - Transponder\Imagens - Partes\Teste_termico_s21_saw_20graus.JPG"/>
          <p:cNvPicPr>
            <a:picLocks noChangeAspect="1" noChangeArrowheads="1"/>
          </p:cNvPicPr>
          <p:nvPr/>
        </p:nvPicPr>
        <p:blipFill>
          <a:blip r:embed="rId4" cstate="print"/>
          <a:srcRect t="11743" r="-532" b="13100"/>
          <a:stretch>
            <a:fillRect/>
          </a:stretch>
        </p:blipFill>
        <p:spPr bwMode="auto">
          <a:xfrm>
            <a:off x="4969718" y="3837958"/>
            <a:ext cx="3960000" cy="2408454"/>
          </a:xfrm>
          <a:prstGeom prst="rect">
            <a:avLst/>
          </a:prstGeom>
          <a:noFill/>
        </p:spPr>
      </p:pic>
      <p:pic>
        <p:nvPicPr>
          <p:cNvPr id="2053" name="Picture 5" descr="F:\Testes - Transponder\Imagens - Partes\Teste_termico_s21_saw_25graus.JPG"/>
          <p:cNvPicPr>
            <a:picLocks noChangeAspect="1" noChangeArrowheads="1"/>
          </p:cNvPicPr>
          <p:nvPr/>
        </p:nvPicPr>
        <p:blipFill>
          <a:blip r:embed="rId5" cstate="print"/>
          <a:srcRect r="358" b="8718"/>
          <a:stretch>
            <a:fillRect/>
          </a:stretch>
        </p:blipFill>
        <p:spPr bwMode="auto">
          <a:xfrm>
            <a:off x="286709" y="1980313"/>
            <a:ext cx="4357718" cy="3286148"/>
          </a:xfrm>
          <a:prstGeom prst="rect">
            <a:avLst/>
          </a:prstGeom>
          <a:noFill/>
        </p:spPr>
      </p:pic>
      <p:sp>
        <p:nvSpPr>
          <p:cNvPr id="21" name="CaixaDeTexto 143"/>
          <p:cNvSpPr txBox="1">
            <a:spLocks noChangeArrowheads="1"/>
          </p:cNvSpPr>
          <p:nvPr/>
        </p:nvSpPr>
        <p:spPr bwMode="auto">
          <a:xfrm>
            <a:off x="4276604" y="1071546"/>
            <a:ext cx="7143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ea typeface="+mn-ea"/>
                <a:cs typeface="Arial" charset="0"/>
              </a:rPr>
              <a:t>(50˚C)</a:t>
            </a:r>
            <a:endParaRPr lang="pt-BR" sz="1500" b="1" dirty="0">
              <a:ea typeface="+mn-ea"/>
              <a:cs typeface="Arial" charset="0"/>
            </a:endParaRPr>
          </a:p>
        </p:txBody>
      </p:sp>
      <p:sp>
        <p:nvSpPr>
          <p:cNvPr id="23" name="CaixaDeTexto 143"/>
          <p:cNvSpPr txBox="1">
            <a:spLocks noChangeArrowheads="1"/>
          </p:cNvSpPr>
          <p:nvPr/>
        </p:nvSpPr>
        <p:spPr bwMode="auto">
          <a:xfrm>
            <a:off x="4176260" y="5863011"/>
            <a:ext cx="8283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ea typeface="+mn-ea"/>
                <a:cs typeface="Arial" charset="0"/>
              </a:rPr>
              <a:t>(-20˚C)</a:t>
            </a:r>
            <a:endParaRPr lang="pt-BR" sz="1500" b="1" dirty="0">
              <a:ea typeface="+mn-ea"/>
              <a:cs typeface="Arial" charset="0"/>
            </a:endParaRPr>
          </a:p>
        </p:txBody>
      </p:sp>
      <p:cxnSp>
        <p:nvCxnSpPr>
          <p:cNvPr id="26" name="Conector de seta reta 25"/>
          <p:cNvCxnSpPr>
            <a:stCxn id="2053" idx="3"/>
            <a:endCxn id="2050" idx="1"/>
          </p:cNvCxnSpPr>
          <p:nvPr/>
        </p:nvCxnSpPr>
        <p:spPr>
          <a:xfrm flipV="1">
            <a:off x="4644427" y="2250298"/>
            <a:ext cx="317651" cy="137308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2053" idx="3"/>
            <a:endCxn id="2051" idx="1"/>
          </p:cNvCxnSpPr>
          <p:nvPr/>
        </p:nvCxnSpPr>
        <p:spPr>
          <a:xfrm>
            <a:off x="4644427" y="3623387"/>
            <a:ext cx="325291" cy="141879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  <p:bldP spid="18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 rot="21022152" flipH="1">
            <a:off x="558400" y="-10254"/>
            <a:ext cx="8055247" cy="7575776"/>
          </a:xfrm>
          <a:custGeom>
            <a:avLst/>
            <a:gdLst>
              <a:gd name="T0" fmla="*/ 0 w 6143"/>
              <a:gd name="T1" fmla="*/ 5426 h 5426"/>
              <a:gd name="T2" fmla="*/ 3742 w 6143"/>
              <a:gd name="T3" fmla="*/ 4329 h 5426"/>
              <a:gd name="T4" fmla="*/ 6143 w 6143"/>
              <a:gd name="T5" fmla="*/ 0 h 5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43" h="5426">
                <a:moveTo>
                  <a:pt x="0" y="5426"/>
                </a:moveTo>
                <a:cubicBezTo>
                  <a:pt x="624" y="5243"/>
                  <a:pt x="2718" y="5233"/>
                  <a:pt x="3742" y="4329"/>
                </a:cubicBezTo>
                <a:cubicBezTo>
                  <a:pt x="4500" y="2180"/>
                  <a:pt x="6143" y="222"/>
                  <a:pt x="6143" y="0"/>
                </a:cubicBezTo>
              </a:path>
            </a:pathLst>
          </a:custGeom>
          <a:noFill/>
          <a:ln w="889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 rot="10800000">
            <a:off x="357159" y="1102604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1797319" y="986041"/>
            <a:ext cx="23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Metas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410109" y="1690355"/>
            <a:ext cx="673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Especificações do </a:t>
            </a:r>
            <a:r>
              <a:rPr lang="pt-BR" sz="2000" b="1" dirty="0" err="1" smtClean="0">
                <a:latin typeface="Tahoma" pitchFamily="34" charset="0"/>
                <a:cs typeface="Tahoma" pitchFamily="34" charset="0"/>
              </a:rPr>
              <a:t>Transponder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68308" y="2410435"/>
            <a:ext cx="303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Descrição do Projeto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985813" y="4570675"/>
            <a:ext cx="309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Status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370928" y="5290755"/>
            <a:ext cx="291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Cronograma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10800000">
            <a:off x="1000101" y="1806919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10800000">
            <a:off x="1643043" y="2526999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0" name="Group 4"/>
          <p:cNvGrpSpPr>
            <a:grpSpLocks/>
          </p:cNvGrpSpPr>
          <p:nvPr/>
        </p:nvGrpSpPr>
        <p:grpSpPr bwMode="auto">
          <a:xfrm rot="10800000">
            <a:off x="3286117" y="4687239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3" name="Group 4"/>
          <p:cNvGrpSpPr>
            <a:grpSpLocks/>
          </p:cNvGrpSpPr>
          <p:nvPr/>
        </p:nvGrpSpPr>
        <p:grpSpPr bwMode="auto">
          <a:xfrm rot="10800000">
            <a:off x="3714745" y="5407318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Retângulo 46"/>
          <p:cNvSpPr/>
          <p:nvPr/>
        </p:nvSpPr>
        <p:spPr>
          <a:xfrm rot="5400000">
            <a:off x="4711660" y="-3658924"/>
            <a:ext cx="584776" cy="8279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54824" y="188641"/>
            <a:ext cx="1898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Sumário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5870994" y="5981218"/>
            <a:ext cx="23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Próximos Passos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 rot="10800000">
            <a:off x="4214811" y="6097781"/>
            <a:ext cx="1365250" cy="200025"/>
            <a:chOff x="2754" y="2354"/>
            <a:chExt cx="860" cy="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H="1">
              <a:off x="2880" y="2417"/>
              <a:ext cx="734" cy="0"/>
            </a:xfrm>
            <a:prstGeom prst="line">
              <a:avLst/>
            </a:prstGeom>
            <a:grpFill/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Oval 6"/>
            <p:cNvSpPr>
              <a:spLocks/>
            </p:cNvSpPr>
            <p:nvPr/>
          </p:nvSpPr>
          <p:spPr bwMode="auto">
            <a:xfrm>
              <a:off x="2754" y="2354"/>
              <a:ext cx="126" cy="126"/>
            </a:xfrm>
            <a:prstGeom prst="ellipse">
              <a:avLst/>
            </a:pr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4691494" y="3130515"/>
            <a:ext cx="445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Hardware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2171454" y="3247079"/>
            <a:ext cx="2360025" cy="200025"/>
            <a:chOff x="1219772" y="3247079"/>
            <a:chExt cx="2360025" cy="200025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 rot="10800000" flipH="1">
              <a:off x="1219772" y="3347092"/>
              <a:ext cx="21600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Oval 6"/>
            <p:cNvSpPr>
              <a:spLocks/>
            </p:cNvSpPr>
            <p:nvPr/>
          </p:nvSpPr>
          <p:spPr bwMode="auto">
            <a:xfrm rot="10800000">
              <a:off x="3379772" y="3247079"/>
              <a:ext cx="200025" cy="2000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262998" y="3850595"/>
            <a:ext cx="388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Firmware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2742958" y="3967159"/>
            <a:ext cx="2360025" cy="200025"/>
            <a:chOff x="1791276" y="3967159"/>
            <a:chExt cx="2360025" cy="200025"/>
          </a:xfrm>
        </p:grpSpPr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 flipH="1">
              <a:off x="1791276" y="4067172"/>
              <a:ext cx="21600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Oval 6"/>
            <p:cNvSpPr>
              <a:spLocks/>
            </p:cNvSpPr>
            <p:nvPr/>
          </p:nvSpPr>
          <p:spPr bwMode="auto">
            <a:xfrm rot="10800000">
              <a:off x="3951276" y="3967159"/>
              <a:ext cx="200025" cy="2000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8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5166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8" grpId="0"/>
      <p:bldP spid="29" grpId="0"/>
      <p:bldP spid="47" grpId="0" animBg="1"/>
      <p:bldP spid="50" grpId="0"/>
      <p:bldP spid="37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20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Status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CaixaDeTexto 143"/>
          <p:cNvSpPr txBox="1">
            <a:spLocks noChangeArrowheads="1"/>
          </p:cNvSpPr>
          <p:nvPr/>
        </p:nvSpPr>
        <p:spPr bwMode="auto">
          <a:xfrm>
            <a:off x="3268649" y="5828100"/>
            <a:ext cx="35004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cs typeface="Arial" charset="0"/>
              </a:rPr>
              <a:t>Saída do estágio de Entrada</a:t>
            </a:r>
          </a:p>
          <a:p>
            <a:pPr algn="ctr">
              <a:defRPr/>
            </a:pPr>
            <a:r>
              <a:rPr lang="pt-BR" sz="1500" b="1" dirty="0" smtClean="0">
                <a:cs typeface="Arial" charset="0"/>
              </a:rPr>
              <a:t>(-20 ˚C, 25˚C, 50 ˚C)</a:t>
            </a:r>
            <a:endParaRPr lang="pt-BR" sz="1500" b="1" dirty="0">
              <a:ea typeface="+mn-ea"/>
              <a:cs typeface="Arial" charset="0"/>
            </a:endParaRPr>
          </a:p>
        </p:txBody>
      </p:sp>
      <p:pic>
        <p:nvPicPr>
          <p:cNvPr id="1027" name="Picture 3" descr="F:\Testes - Transponder\Imagens - Partes\LO 331.635 MHZ.JPG"/>
          <p:cNvPicPr>
            <a:picLocks noChangeAspect="1" noChangeArrowheads="1"/>
          </p:cNvPicPr>
          <p:nvPr/>
        </p:nvPicPr>
        <p:blipFill>
          <a:blip r:embed="rId3" cstate="print"/>
          <a:srcRect t="4646" b="9364"/>
          <a:stretch>
            <a:fillRect/>
          </a:stretch>
        </p:blipFill>
        <p:spPr bwMode="auto">
          <a:xfrm>
            <a:off x="5621691" y="881372"/>
            <a:ext cx="3019540" cy="2520000"/>
          </a:xfrm>
          <a:prstGeom prst="rect">
            <a:avLst/>
          </a:prstGeom>
          <a:noFill/>
        </p:spPr>
      </p:pic>
      <p:pic>
        <p:nvPicPr>
          <p:cNvPr id="1028" name="Picture 4" descr="F:\Testes - Transponder\Imagens - Partes\LNA 401.635MHZ S21.JPG"/>
          <p:cNvPicPr>
            <a:picLocks noChangeAspect="1" noChangeArrowheads="1"/>
          </p:cNvPicPr>
          <p:nvPr/>
        </p:nvPicPr>
        <p:blipFill>
          <a:blip r:embed="rId4" cstate="print"/>
          <a:srcRect t="8819" r="177" b="9600"/>
          <a:stretch>
            <a:fillRect/>
          </a:stretch>
        </p:blipFill>
        <p:spPr bwMode="auto">
          <a:xfrm>
            <a:off x="571472" y="886019"/>
            <a:ext cx="3745946" cy="2520000"/>
          </a:xfrm>
          <a:prstGeom prst="rect">
            <a:avLst/>
          </a:prstGeom>
          <a:noFill/>
        </p:spPr>
      </p:pic>
      <p:sp>
        <p:nvSpPr>
          <p:cNvPr id="21" name="CaixaDeTexto 143"/>
          <p:cNvSpPr txBox="1">
            <a:spLocks noChangeArrowheads="1"/>
          </p:cNvSpPr>
          <p:nvPr/>
        </p:nvSpPr>
        <p:spPr bwMode="auto">
          <a:xfrm>
            <a:off x="5857884" y="3381702"/>
            <a:ext cx="278608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ea typeface="+mn-ea"/>
                <a:cs typeface="Arial" charset="0"/>
              </a:rPr>
              <a:t>Oscilador Local </a:t>
            </a:r>
            <a:r>
              <a:rPr lang="pt-BR" sz="1500" b="1" dirty="0" smtClean="0">
                <a:cs typeface="Arial" charset="0"/>
              </a:rPr>
              <a:t>(25˚C)</a:t>
            </a:r>
            <a:endParaRPr lang="pt-BR" sz="1500" b="1" dirty="0">
              <a:ea typeface="+mn-ea"/>
              <a:cs typeface="Arial" charset="0"/>
            </a:endParaRPr>
          </a:p>
        </p:txBody>
      </p:sp>
      <p:sp>
        <p:nvSpPr>
          <p:cNvPr id="22" name="CaixaDeTexto 143"/>
          <p:cNvSpPr txBox="1">
            <a:spLocks noChangeArrowheads="1"/>
          </p:cNvSpPr>
          <p:nvPr/>
        </p:nvSpPr>
        <p:spPr bwMode="auto">
          <a:xfrm>
            <a:off x="632277" y="3415727"/>
            <a:ext cx="36616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ea typeface="+mn-ea"/>
                <a:cs typeface="Arial" charset="0"/>
              </a:rPr>
              <a:t>Amplificador de </a:t>
            </a:r>
            <a:r>
              <a:rPr lang="pt-BR" sz="1500" b="1" dirty="0" smtClean="0">
                <a:cs typeface="Arial" charset="0"/>
              </a:rPr>
              <a:t>(25˚C)</a:t>
            </a:r>
            <a:endParaRPr lang="pt-BR" sz="1500" b="1" dirty="0">
              <a:ea typeface="+mn-ea"/>
              <a:cs typeface="Arial" charset="0"/>
            </a:endParaRPr>
          </a:p>
        </p:txBody>
      </p:sp>
      <p:pic>
        <p:nvPicPr>
          <p:cNvPr id="1029" name="Picture 5" descr="H:\Teste termico FRONTEND 70 MHZ 50 GRAUS.JPG"/>
          <p:cNvPicPr>
            <a:picLocks noChangeAspect="1" noChangeArrowheads="1"/>
          </p:cNvPicPr>
          <p:nvPr/>
        </p:nvPicPr>
        <p:blipFill>
          <a:blip r:embed="rId5" cstate="print"/>
          <a:srcRect l="6640" t="3670" r="-1552" b="7779"/>
          <a:stretch>
            <a:fillRect/>
          </a:stretch>
        </p:blipFill>
        <p:spPr bwMode="auto">
          <a:xfrm>
            <a:off x="3258016" y="2600555"/>
            <a:ext cx="3600000" cy="3264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21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Status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IMG00158-20130311-163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59137" y="2270226"/>
            <a:ext cx="2740405" cy="20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IMG00141-20130308-143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222307" y="2270226"/>
            <a:ext cx="2707411" cy="20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IMG00153-20130311-1426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14282" y="2270225"/>
            <a:ext cx="2747738" cy="206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43"/>
          <p:cNvSpPr txBox="1">
            <a:spLocks noChangeArrowheads="1"/>
          </p:cNvSpPr>
          <p:nvPr/>
        </p:nvSpPr>
        <p:spPr bwMode="auto">
          <a:xfrm>
            <a:off x="6254980" y="4305651"/>
            <a:ext cx="26432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>
                <a:ea typeface="+mn-ea"/>
                <a:cs typeface="Arial" charset="0"/>
              </a:rPr>
              <a:t>Verificação e Ajustes Programação SPI </a:t>
            </a:r>
          </a:p>
        </p:txBody>
      </p:sp>
      <p:sp>
        <p:nvSpPr>
          <p:cNvPr id="19" name="CaixaDeTexto 143"/>
          <p:cNvSpPr txBox="1">
            <a:spLocks noChangeArrowheads="1"/>
          </p:cNvSpPr>
          <p:nvPr/>
        </p:nvSpPr>
        <p:spPr bwMode="auto">
          <a:xfrm>
            <a:off x="3453340" y="4305650"/>
            <a:ext cx="2357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>
                <a:ea typeface="+mn-ea"/>
                <a:cs typeface="Arial" charset="0"/>
              </a:rPr>
              <a:t>Verificação Simples Cadeia Completa </a:t>
            </a:r>
            <a:r>
              <a:rPr lang="pt-BR" sz="1500" b="1" dirty="0">
                <a:cs typeface="Arial" charset="0"/>
              </a:rPr>
              <a:t>Protótipo – Tom Convertido e Transmitido Corretamente</a:t>
            </a:r>
            <a:endParaRPr lang="pt-BR" sz="1500" b="1" dirty="0">
              <a:ea typeface="+mn-ea"/>
              <a:cs typeface="Arial" charset="0"/>
            </a:endParaRPr>
          </a:p>
        </p:txBody>
      </p:sp>
      <p:sp>
        <p:nvSpPr>
          <p:cNvPr id="20" name="CaixaDeTexto 143"/>
          <p:cNvSpPr txBox="1">
            <a:spLocks noChangeArrowheads="1"/>
          </p:cNvSpPr>
          <p:nvPr/>
        </p:nvSpPr>
        <p:spPr bwMode="auto">
          <a:xfrm>
            <a:off x="414336" y="4342163"/>
            <a:ext cx="2325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dirty="0">
                <a:ea typeface="+mn-ea"/>
                <a:cs typeface="Arial" charset="0"/>
              </a:rPr>
              <a:t>Verificação Simples Cadeia Digital Protótipo – Tom Convertido e Transmitido Corretamente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22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Status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57159" y="1078040"/>
            <a:ext cx="4043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/>
              <a:t>Protótipo </a:t>
            </a:r>
            <a:r>
              <a:rPr lang="pt-BR" sz="2000" b="1" dirty="0"/>
              <a:t>do </a:t>
            </a:r>
            <a:r>
              <a:rPr lang="pt-BR" sz="2000" b="1" dirty="0" err="1"/>
              <a:t>Transponder</a:t>
            </a:r>
            <a:r>
              <a:rPr lang="pt-BR" sz="2000" b="1" dirty="0" smtClean="0"/>
              <a:t>.</a:t>
            </a:r>
          </a:p>
          <a:p>
            <a:r>
              <a:rPr lang="pt-BR" sz="2000" b="1" dirty="0" err="1" smtClean="0"/>
              <a:t>PCIs</a:t>
            </a:r>
            <a:r>
              <a:rPr lang="pt-BR" sz="2000" b="1" dirty="0" smtClean="0"/>
              <a:t> </a:t>
            </a:r>
            <a:r>
              <a:rPr lang="pt-BR" sz="2000" b="1" dirty="0"/>
              <a:t>Avulsas e </a:t>
            </a:r>
            <a:r>
              <a:rPr lang="pt-BR" sz="2000" b="1" dirty="0" err="1"/>
              <a:t>PCIs</a:t>
            </a:r>
            <a:r>
              <a:rPr lang="pt-BR" sz="2000" b="1" dirty="0"/>
              <a:t> Conectadas.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131"/>
            <a:ext cx="3758400" cy="235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21374"/>
            <a:ext cx="4158000" cy="396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23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2844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Cronograma 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014075"/>
              </p:ext>
            </p:extLst>
          </p:nvPr>
        </p:nvGraphicFramePr>
        <p:xfrm>
          <a:off x="354345" y="1700808"/>
          <a:ext cx="8435278" cy="309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906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  <a:gridCol w="453281"/>
              </a:tblGrid>
              <a:tr h="248823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12" marR="6912" marT="6912" marB="0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Out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Nov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Dez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Jan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Fev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Mar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7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 dirty="0">
                          <a:effectLst/>
                        </a:rPr>
                        <a:t>Montagem do Modelo </a:t>
                      </a:r>
                      <a:r>
                        <a:rPr lang="pt-BR" sz="2000" b="1" u="none" strike="noStrike" dirty="0" smtClean="0">
                          <a:effectLst/>
                        </a:rPr>
                        <a:t>de</a:t>
                      </a:r>
                    </a:p>
                    <a:p>
                      <a:pPr algn="l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Engenharia/Qualificação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  <a:tr h="2488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 dirty="0">
                          <a:effectLst/>
                        </a:rPr>
                        <a:t>Teste Funcional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  <a:tr h="2488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 dirty="0">
                          <a:effectLst/>
                        </a:rPr>
                        <a:t>Plano de Teste Ambiental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  <a:tr h="2488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>
                          <a:effectLst/>
                        </a:rPr>
                        <a:t>Execução dos Testes Ambientais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  <a:tr h="2488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 dirty="0">
                          <a:effectLst/>
                        </a:rPr>
                        <a:t>Documentação do Modelo de Voo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X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  <a:tr h="2488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u="none" strike="noStrike" dirty="0">
                          <a:effectLst/>
                        </a:rPr>
                        <a:t>Revisão Crítica do Projeto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X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2" marR="6912" marT="6912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24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374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Próximos passos 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Espaço Reservado para Conteúdo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err="1" smtClean="0"/>
              <a:t>Demodulação</a:t>
            </a:r>
            <a:r>
              <a:rPr lang="pt-BR" sz="2200" dirty="0" smtClean="0"/>
              <a:t> à bordo;</a:t>
            </a:r>
            <a:endParaRPr lang="pt-BR" sz="2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spcAft>
                <a:spcPts val="300"/>
              </a:spcAft>
              <a:buFontTx/>
              <a:buChar char="-"/>
              <a:defRPr/>
            </a:pPr>
            <a:endParaRPr lang="pt-BR" sz="2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 algn="just">
              <a:buNone/>
            </a:pPr>
            <a:r>
              <a:rPr lang="pt-BR" sz="2200" dirty="0" smtClean="0"/>
              <a:t>Suporte a um padrão de comunicação mais recente;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err="1" smtClean="0"/>
              <a:t>Multifoco</a:t>
            </a:r>
            <a:r>
              <a:rPr lang="pt-BR" sz="2200" dirty="0" smtClean="0"/>
              <a:t> e foco seletivo;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Interrogação de </a:t>
            </a:r>
            <a:r>
              <a:rPr lang="pt-BR" sz="2200" dirty="0" err="1" smtClean="0"/>
              <a:t>PCDs</a:t>
            </a:r>
            <a:r>
              <a:rPr lang="pt-BR" sz="22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214290"/>
            <a:ext cx="3857652" cy="30986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285720" y="484511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ea typeface="Verdana" pitchFamily="34" charset="0"/>
                <a:cs typeface="Tahoma" pitchFamily="34" charset="0"/>
              </a:rPr>
              <a:t>MINISTÉRIO DA CIÊNCIA E TECNOLOGIA</a:t>
            </a:r>
          </a:p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INSTITUTO NACIONAL DE PESQUISAS ESPACIAIS</a:t>
            </a:r>
          </a:p>
          <a:p>
            <a:pPr marL="2057400" algn="r"/>
            <a:r>
              <a:rPr lang="pt-BR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CENTRO REGIONAL NORDESTE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699221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000" b="1" i="1" dirty="0" smtClean="0">
                <a:solidFill>
                  <a:srgbClr val="FF8001"/>
                </a:solidFill>
                <a:cs typeface="Arial" pitchFamily="34" charset="0"/>
              </a:rPr>
              <a:t>Obrigado !</a:t>
            </a:r>
            <a:endParaRPr lang="pt-BR" sz="6000" b="1" dirty="0">
              <a:solidFill>
                <a:srgbClr val="FF8001"/>
              </a:solidFill>
              <a:cs typeface="Arial" pitchFamily="34" charset="0"/>
            </a:endParaRPr>
          </a:p>
        </p:txBody>
      </p:sp>
      <p:sp>
        <p:nvSpPr>
          <p:cNvPr id="12" name="Quadro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" name="Picture 2" descr="a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86454"/>
            <a:ext cx="1290118" cy="72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5" name="Picture 16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889396"/>
            <a:ext cx="1711968" cy="54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10596" name="Picture 4" descr="http://www.univem.edu.br/imgs/CNP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857892"/>
            <a:ext cx="1686217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2680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-54592" y="-428652"/>
            <a:ext cx="5429256" cy="7034708"/>
            <a:chOff x="-54592" y="-428652"/>
            <a:chExt cx="5429256" cy="7034708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-19667" y="105041"/>
              <a:ext cx="5394331" cy="6357958"/>
              <a:chOff x="-23" y="1080"/>
              <a:chExt cx="3765" cy="3212"/>
            </a:xfrm>
          </p:grpSpPr>
          <p:sp>
            <p:nvSpPr>
              <p:cNvPr id="21515" name="Freeform 11"/>
              <p:cNvSpPr>
                <a:spLocks/>
              </p:cNvSpPr>
              <p:nvPr/>
            </p:nvSpPr>
            <p:spPr bwMode="auto">
              <a:xfrm>
                <a:off x="-23" y="1380"/>
                <a:ext cx="3536" cy="2912"/>
              </a:xfrm>
              <a:custGeom>
                <a:avLst/>
                <a:gdLst/>
                <a:ahLst/>
                <a:cxnLst>
                  <a:cxn ang="0">
                    <a:pos x="15" y="2592"/>
                  </a:cxn>
                  <a:cxn ang="0">
                    <a:pos x="242" y="1912"/>
                  </a:cxn>
                  <a:cxn ang="0">
                    <a:pos x="559" y="1413"/>
                  </a:cxn>
                  <a:cxn ang="0">
                    <a:pos x="1013" y="914"/>
                  </a:cxn>
                  <a:cxn ang="0">
                    <a:pos x="1603" y="460"/>
                  </a:cxn>
                  <a:cxn ang="0">
                    <a:pos x="2283" y="143"/>
                  </a:cxn>
                  <a:cxn ang="0">
                    <a:pos x="2464" y="98"/>
                  </a:cxn>
                  <a:cxn ang="0">
                    <a:pos x="2601" y="733"/>
                  </a:cxn>
                  <a:cxn ang="0">
                    <a:pos x="1966" y="914"/>
                  </a:cxn>
                  <a:cxn ang="0">
                    <a:pos x="1421" y="1141"/>
                  </a:cxn>
                  <a:cxn ang="0">
                    <a:pos x="968" y="1413"/>
                  </a:cxn>
                  <a:cxn ang="0">
                    <a:pos x="605" y="1776"/>
                  </a:cxn>
                  <a:cxn ang="0">
                    <a:pos x="333" y="2093"/>
                  </a:cxn>
                  <a:cxn ang="0">
                    <a:pos x="151" y="2366"/>
                  </a:cxn>
                  <a:cxn ang="0">
                    <a:pos x="15" y="2592"/>
                  </a:cxn>
                </a:cxnLst>
                <a:rect l="0" t="0" r="r" b="b"/>
                <a:pathLst>
                  <a:path w="2684" h="2668">
                    <a:moveTo>
                      <a:pt x="15" y="2592"/>
                    </a:moveTo>
                    <a:cubicBezTo>
                      <a:pt x="30" y="2516"/>
                      <a:pt x="151" y="2108"/>
                      <a:pt x="242" y="1912"/>
                    </a:cubicBezTo>
                    <a:cubicBezTo>
                      <a:pt x="333" y="1716"/>
                      <a:pt x="431" y="1579"/>
                      <a:pt x="559" y="1413"/>
                    </a:cubicBezTo>
                    <a:cubicBezTo>
                      <a:pt x="687" y="1247"/>
                      <a:pt x="839" y="1073"/>
                      <a:pt x="1013" y="914"/>
                    </a:cubicBezTo>
                    <a:cubicBezTo>
                      <a:pt x="1187" y="755"/>
                      <a:pt x="1391" y="588"/>
                      <a:pt x="1603" y="460"/>
                    </a:cubicBezTo>
                    <a:cubicBezTo>
                      <a:pt x="1815" y="332"/>
                      <a:pt x="2140" y="203"/>
                      <a:pt x="2283" y="143"/>
                    </a:cubicBezTo>
                    <a:cubicBezTo>
                      <a:pt x="2426" y="83"/>
                      <a:pt x="2411" y="0"/>
                      <a:pt x="2464" y="98"/>
                    </a:cubicBezTo>
                    <a:cubicBezTo>
                      <a:pt x="2517" y="196"/>
                      <a:pt x="2684" y="597"/>
                      <a:pt x="2601" y="733"/>
                    </a:cubicBezTo>
                    <a:cubicBezTo>
                      <a:pt x="2518" y="869"/>
                      <a:pt x="2163" y="846"/>
                      <a:pt x="1966" y="914"/>
                    </a:cubicBezTo>
                    <a:cubicBezTo>
                      <a:pt x="1769" y="982"/>
                      <a:pt x="1587" y="1058"/>
                      <a:pt x="1421" y="1141"/>
                    </a:cubicBezTo>
                    <a:cubicBezTo>
                      <a:pt x="1255" y="1224"/>
                      <a:pt x="1104" y="1307"/>
                      <a:pt x="968" y="1413"/>
                    </a:cubicBezTo>
                    <a:cubicBezTo>
                      <a:pt x="832" y="1519"/>
                      <a:pt x="711" y="1663"/>
                      <a:pt x="605" y="1776"/>
                    </a:cubicBezTo>
                    <a:cubicBezTo>
                      <a:pt x="499" y="1889"/>
                      <a:pt x="409" y="1995"/>
                      <a:pt x="333" y="2093"/>
                    </a:cubicBezTo>
                    <a:cubicBezTo>
                      <a:pt x="257" y="2191"/>
                      <a:pt x="204" y="2275"/>
                      <a:pt x="151" y="2366"/>
                    </a:cubicBezTo>
                    <a:cubicBezTo>
                      <a:pt x="98" y="2457"/>
                      <a:pt x="0" y="2668"/>
                      <a:pt x="15" y="2592"/>
                    </a:cubicBezTo>
                    <a:close/>
                  </a:path>
                </a:pathLst>
              </a:custGeom>
              <a:solidFill>
                <a:srgbClr val="C0C0C0">
                  <a:alpha val="3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6" name="AutoShape 12"/>
              <p:cNvSpPr>
                <a:spLocks noChangeArrowheads="1"/>
              </p:cNvSpPr>
              <p:nvPr/>
            </p:nvSpPr>
            <p:spPr bwMode="auto">
              <a:xfrm rot="4684040">
                <a:off x="2590" y="1461"/>
                <a:ext cx="1534" cy="771"/>
              </a:xfrm>
              <a:prstGeom prst="triangle">
                <a:avLst>
                  <a:gd name="adj" fmla="val 50000"/>
                </a:avLst>
              </a:prstGeom>
              <a:solidFill>
                <a:srgbClr val="C0C0C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-54592" y="-428652"/>
              <a:ext cx="5394331" cy="7034708"/>
              <a:chOff x="-23" y="1080"/>
              <a:chExt cx="3765" cy="3212"/>
            </a:xfrm>
            <a:solidFill>
              <a:srgbClr val="333399"/>
            </a:solidFill>
          </p:grpSpPr>
          <p:sp>
            <p:nvSpPr>
              <p:cNvPr id="21518" name="Freeform 14"/>
              <p:cNvSpPr>
                <a:spLocks/>
              </p:cNvSpPr>
              <p:nvPr/>
            </p:nvSpPr>
            <p:spPr bwMode="auto">
              <a:xfrm>
                <a:off x="-23" y="1380"/>
                <a:ext cx="3536" cy="2912"/>
              </a:xfrm>
              <a:custGeom>
                <a:avLst/>
                <a:gdLst/>
                <a:ahLst/>
                <a:cxnLst>
                  <a:cxn ang="0">
                    <a:pos x="15" y="2592"/>
                  </a:cxn>
                  <a:cxn ang="0">
                    <a:pos x="242" y="1912"/>
                  </a:cxn>
                  <a:cxn ang="0">
                    <a:pos x="559" y="1413"/>
                  </a:cxn>
                  <a:cxn ang="0">
                    <a:pos x="1013" y="914"/>
                  </a:cxn>
                  <a:cxn ang="0">
                    <a:pos x="1603" y="460"/>
                  </a:cxn>
                  <a:cxn ang="0">
                    <a:pos x="2283" y="143"/>
                  </a:cxn>
                  <a:cxn ang="0">
                    <a:pos x="2464" y="98"/>
                  </a:cxn>
                  <a:cxn ang="0">
                    <a:pos x="2601" y="733"/>
                  </a:cxn>
                  <a:cxn ang="0">
                    <a:pos x="1966" y="914"/>
                  </a:cxn>
                  <a:cxn ang="0">
                    <a:pos x="1421" y="1141"/>
                  </a:cxn>
                  <a:cxn ang="0">
                    <a:pos x="968" y="1413"/>
                  </a:cxn>
                  <a:cxn ang="0">
                    <a:pos x="605" y="1776"/>
                  </a:cxn>
                  <a:cxn ang="0">
                    <a:pos x="333" y="2093"/>
                  </a:cxn>
                  <a:cxn ang="0">
                    <a:pos x="151" y="2366"/>
                  </a:cxn>
                  <a:cxn ang="0">
                    <a:pos x="15" y="2592"/>
                  </a:cxn>
                </a:cxnLst>
                <a:rect l="0" t="0" r="r" b="b"/>
                <a:pathLst>
                  <a:path w="2684" h="2668">
                    <a:moveTo>
                      <a:pt x="15" y="2592"/>
                    </a:moveTo>
                    <a:cubicBezTo>
                      <a:pt x="30" y="2516"/>
                      <a:pt x="151" y="2108"/>
                      <a:pt x="242" y="1912"/>
                    </a:cubicBezTo>
                    <a:cubicBezTo>
                      <a:pt x="333" y="1716"/>
                      <a:pt x="431" y="1579"/>
                      <a:pt x="559" y="1413"/>
                    </a:cubicBezTo>
                    <a:cubicBezTo>
                      <a:pt x="687" y="1247"/>
                      <a:pt x="839" y="1073"/>
                      <a:pt x="1013" y="914"/>
                    </a:cubicBezTo>
                    <a:cubicBezTo>
                      <a:pt x="1187" y="755"/>
                      <a:pt x="1391" y="588"/>
                      <a:pt x="1603" y="460"/>
                    </a:cubicBezTo>
                    <a:cubicBezTo>
                      <a:pt x="1815" y="332"/>
                      <a:pt x="2140" y="203"/>
                      <a:pt x="2283" y="143"/>
                    </a:cubicBezTo>
                    <a:cubicBezTo>
                      <a:pt x="2426" y="83"/>
                      <a:pt x="2411" y="0"/>
                      <a:pt x="2464" y="98"/>
                    </a:cubicBezTo>
                    <a:cubicBezTo>
                      <a:pt x="2517" y="196"/>
                      <a:pt x="2684" y="597"/>
                      <a:pt x="2601" y="733"/>
                    </a:cubicBezTo>
                    <a:cubicBezTo>
                      <a:pt x="2518" y="869"/>
                      <a:pt x="2163" y="846"/>
                      <a:pt x="1966" y="914"/>
                    </a:cubicBezTo>
                    <a:cubicBezTo>
                      <a:pt x="1769" y="982"/>
                      <a:pt x="1587" y="1058"/>
                      <a:pt x="1421" y="1141"/>
                    </a:cubicBezTo>
                    <a:cubicBezTo>
                      <a:pt x="1255" y="1224"/>
                      <a:pt x="1104" y="1307"/>
                      <a:pt x="968" y="1413"/>
                    </a:cubicBezTo>
                    <a:cubicBezTo>
                      <a:pt x="832" y="1519"/>
                      <a:pt x="711" y="1663"/>
                      <a:pt x="605" y="1776"/>
                    </a:cubicBezTo>
                    <a:cubicBezTo>
                      <a:pt x="499" y="1889"/>
                      <a:pt x="409" y="1995"/>
                      <a:pt x="333" y="2093"/>
                    </a:cubicBezTo>
                    <a:cubicBezTo>
                      <a:pt x="257" y="2191"/>
                      <a:pt x="204" y="2275"/>
                      <a:pt x="151" y="2366"/>
                    </a:cubicBezTo>
                    <a:cubicBezTo>
                      <a:pt x="98" y="2457"/>
                      <a:pt x="0" y="2668"/>
                      <a:pt x="15" y="25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9" name="AutoShape 15"/>
              <p:cNvSpPr>
                <a:spLocks noChangeArrowheads="1"/>
              </p:cNvSpPr>
              <p:nvPr/>
            </p:nvSpPr>
            <p:spPr bwMode="auto">
              <a:xfrm rot="4684040">
                <a:off x="2590" y="1461"/>
                <a:ext cx="1534" cy="77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642910" y="4214818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 flipV="1">
            <a:off x="164072" y="564357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2500" y="5500702"/>
            <a:ext cx="8137152" cy="4308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 dirty="0" smtClean="0"/>
              <a:t>Utilizar tecnologias emergentes;</a:t>
            </a:r>
            <a:endParaRPr lang="pt-BR" sz="2200" b="1" dirty="0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42910" y="4885056"/>
            <a:ext cx="7096621" cy="4308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200" b="1" dirty="0" smtClean="0"/>
              <a:t>Reproduzir o SBCDA funcionalmente;</a:t>
            </a:r>
            <a:endParaRPr lang="pt-BR" sz="2200" b="1" dirty="0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142976" y="4214818"/>
            <a:ext cx="5618162" cy="4308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200" b="1" dirty="0" smtClean="0"/>
              <a:t>Dar continuidade ao SBCDA;</a:t>
            </a:r>
            <a:endParaRPr lang="pt-BR" sz="2200" b="1" dirty="0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43510" y="5000636"/>
            <a:ext cx="216000" cy="21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1785918" y="3357562"/>
            <a:ext cx="65007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 dirty="0" smtClean="0"/>
              <a:t>Melhorar o nível de recepção das transmissões;</a:t>
            </a:r>
            <a:endParaRPr lang="pt-BR" sz="2200" b="1" dirty="0"/>
          </a:p>
        </p:txBody>
      </p:sp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1183746" y="3286124"/>
            <a:ext cx="432000" cy="43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2285984" y="2071678"/>
            <a:ext cx="540000" cy="5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5129888" y="1928802"/>
            <a:ext cx="4014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 dirty="0" smtClean="0"/>
              <a:t>Formação, qualificação e capacitação de RH em áreas estratégicas do setor espacial.</a:t>
            </a:r>
            <a:endParaRPr lang="pt-BR" sz="2200" b="1" dirty="0"/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1422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Metas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  <p:bldP spid="21524" grpId="0"/>
      <p:bldP spid="21530" grpId="0"/>
      <p:bldP spid="21552" grpId="0"/>
      <p:bldP spid="30" grpId="0" animBg="1"/>
      <p:bldP spid="36" grpId="0"/>
      <p:bldP spid="3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6513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Especificações do Transponder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357158" y="1292916"/>
            <a:ext cx="84296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Receber o sinal das </a:t>
            </a:r>
            <a:r>
              <a:rPr lang="pt-BR" sz="2200" b="1" dirty="0" err="1" smtClean="0">
                <a:cs typeface="Arial" charset="0"/>
              </a:rPr>
              <a:t>PCDs</a:t>
            </a:r>
            <a:r>
              <a:rPr lang="pt-BR" sz="2200" b="1" dirty="0" smtClean="0">
                <a:cs typeface="Arial" charset="0"/>
              </a:rPr>
              <a:t> na faixa de frequência de 401.635 MHz ±30 KHz e na faixa de potência de -128 a -98 </a:t>
            </a:r>
            <a:r>
              <a:rPr lang="pt-BR" sz="2200" b="1" dirty="0" err="1" smtClean="0">
                <a:cs typeface="Arial" charset="0"/>
              </a:rPr>
              <a:t>dBm</a:t>
            </a:r>
            <a:r>
              <a:rPr lang="pt-BR" sz="2200" b="1" dirty="0" smtClean="0">
                <a:cs typeface="Arial" charset="0"/>
              </a:rPr>
              <a:t>;</a:t>
            </a:r>
          </a:p>
          <a:p>
            <a:pPr algn="just">
              <a:defRPr/>
            </a:pPr>
            <a:endParaRPr lang="pt-BR" sz="2200" b="1" dirty="0" smtClean="0">
              <a:cs typeface="Arial" charset="0"/>
            </a:endParaRPr>
          </a:p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Converter o sinal de entrada para a faixa de frequência de 95 ±30 KHz;</a:t>
            </a:r>
          </a:p>
          <a:p>
            <a:pPr algn="just">
              <a:defRPr/>
            </a:pPr>
            <a:endParaRPr lang="pt-BR" sz="2200" b="1" dirty="0" smtClean="0">
              <a:cs typeface="Arial" charset="0"/>
            </a:endParaRPr>
          </a:p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Com o sinal de 95 kHz, modular em fase (PM) uma portadora em 2,26752 GHz com  índice de modulação constante;</a:t>
            </a:r>
          </a:p>
          <a:p>
            <a:pPr algn="just">
              <a:defRPr/>
            </a:pPr>
            <a:endParaRPr lang="pt-BR" sz="2200" b="1" dirty="0" smtClean="0">
              <a:cs typeface="Arial" charset="0"/>
            </a:endParaRPr>
          </a:p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Amplificar o sinal PM para transmissão às estações de recepção terrenas;</a:t>
            </a:r>
          </a:p>
          <a:p>
            <a:pPr algn="just">
              <a:defRPr/>
            </a:pPr>
            <a:endParaRPr lang="pt-BR" sz="2200" b="1" dirty="0" smtClean="0">
              <a:cs typeface="Arial" charset="0"/>
            </a:endParaRPr>
          </a:p>
          <a:p>
            <a:pPr algn="just">
              <a:defRPr/>
            </a:pPr>
            <a:r>
              <a:rPr lang="pt-BR" sz="2200" b="1" dirty="0" smtClean="0">
                <a:cs typeface="Arial" charset="0"/>
              </a:rPr>
              <a:t>Receber telecomandos e enviar telemetrias ao subsistema computador de bordo para controlar e monitorar a sua operação.</a:t>
            </a:r>
            <a:endParaRPr lang="pt-BR" sz="2200" b="1" dirty="0"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6513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Especificações do Transponder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CaixaDeTexto 143"/>
          <p:cNvSpPr txBox="1">
            <a:spLocks noChangeArrowheads="1"/>
          </p:cNvSpPr>
          <p:nvPr/>
        </p:nvSpPr>
        <p:spPr bwMode="auto">
          <a:xfrm>
            <a:off x="0" y="8572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SUBSISTEMA DE COLETA DE DADOS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SBCDA 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(CONFIGURAÇÕES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TÍPICAS)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grpSp>
        <p:nvGrpSpPr>
          <p:cNvPr id="2" name="Grupo 134"/>
          <p:cNvGrpSpPr/>
          <p:nvPr/>
        </p:nvGrpSpPr>
        <p:grpSpPr>
          <a:xfrm>
            <a:off x="309470" y="1761612"/>
            <a:ext cx="3476712" cy="1556984"/>
            <a:chOff x="2414958" y="1699759"/>
            <a:chExt cx="3476712" cy="1556984"/>
          </a:xfrm>
        </p:grpSpPr>
        <p:cxnSp>
          <p:nvCxnSpPr>
            <p:cNvPr id="61" name="Conector reto 127"/>
            <p:cNvCxnSpPr>
              <a:cxnSpLocks noChangeShapeType="1"/>
            </p:cNvCxnSpPr>
            <p:nvPr/>
          </p:nvCxnSpPr>
          <p:spPr bwMode="auto">
            <a:xfrm>
              <a:off x="3117793" y="2727195"/>
              <a:ext cx="193886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Conector reto 124"/>
            <p:cNvCxnSpPr>
              <a:cxnSpLocks noChangeShapeType="1"/>
            </p:cNvCxnSpPr>
            <p:nvPr/>
          </p:nvCxnSpPr>
          <p:spPr bwMode="auto">
            <a:xfrm>
              <a:off x="3117793" y="2613996"/>
              <a:ext cx="193886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Conector reto 67"/>
            <p:cNvCxnSpPr>
              <a:cxnSpLocks noChangeShapeType="1"/>
            </p:cNvCxnSpPr>
            <p:nvPr/>
          </p:nvCxnSpPr>
          <p:spPr bwMode="auto">
            <a:xfrm rot="5400000" flipH="1" flipV="1">
              <a:off x="2373953" y="2507111"/>
              <a:ext cx="345587" cy="776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64" name="Rectangle 124"/>
            <p:cNvSpPr>
              <a:spLocks noChangeArrowheads="1"/>
            </p:cNvSpPr>
            <p:nvPr/>
          </p:nvSpPr>
          <p:spPr bwMode="auto">
            <a:xfrm>
              <a:off x="2744899" y="2538532"/>
              <a:ext cx="426550" cy="281405"/>
            </a:xfrm>
            <a:prstGeom prst="rect">
              <a:avLst/>
            </a:prstGeom>
            <a:solidFill>
              <a:srgbClr val="85C2FF">
                <a:alpha val="50195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cxnSp>
          <p:nvCxnSpPr>
            <p:cNvPr id="65" name="Conector reto 71"/>
            <p:cNvCxnSpPr>
              <a:cxnSpLocks noChangeShapeType="1"/>
            </p:cNvCxnSpPr>
            <p:nvPr/>
          </p:nvCxnSpPr>
          <p:spPr bwMode="auto">
            <a:xfrm>
              <a:off x="2956622" y="2622459"/>
              <a:ext cx="129516" cy="705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66" name="Conector reto 72"/>
            <p:cNvCxnSpPr>
              <a:cxnSpLocks noChangeShapeType="1"/>
            </p:cNvCxnSpPr>
            <p:nvPr/>
          </p:nvCxnSpPr>
          <p:spPr bwMode="auto">
            <a:xfrm flipV="1">
              <a:off x="2956622" y="2730367"/>
              <a:ext cx="129516" cy="705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67" name="Conector reto 73"/>
            <p:cNvCxnSpPr>
              <a:cxnSpLocks noChangeShapeType="1"/>
            </p:cNvCxnSpPr>
            <p:nvPr/>
          </p:nvCxnSpPr>
          <p:spPr bwMode="auto">
            <a:xfrm flipV="1">
              <a:off x="2830984" y="2651376"/>
              <a:ext cx="125638" cy="28211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oval" w="med" len="med"/>
              <a:tailEnd/>
            </a:ln>
          </p:spPr>
        </p:cxnSp>
        <p:cxnSp>
          <p:nvCxnSpPr>
            <p:cNvPr id="68" name="Conector reto 79"/>
            <p:cNvCxnSpPr>
              <a:cxnSpLocks noChangeShapeType="1"/>
              <a:stCxn id="64" idx="1"/>
            </p:cNvCxnSpPr>
            <p:nvPr/>
          </p:nvCxnSpPr>
          <p:spPr bwMode="auto">
            <a:xfrm rot="10800000" flipH="1">
              <a:off x="2744899" y="2679586"/>
              <a:ext cx="86086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9" name="Conector reto 81"/>
            <p:cNvCxnSpPr>
              <a:cxnSpLocks noChangeShapeType="1"/>
            </p:cNvCxnSpPr>
            <p:nvPr/>
          </p:nvCxnSpPr>
          <p:spPr bwMode="auto">
            <a:xfrm rot="10800000" flipH="1">
              <a:off x="3086138" y="2621754"/>
              <a:ext cx="85310" cy="70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70" name="Conector reto 82"/>
            <p:cNvCxnSpPr>
              <a:cxnSpLocks noChangeShapeType="1"/>
            </p:cNvCxnSpPr>
            <p:nvPr/>
          </p:nvCxnSpPr>
          <p:spPr bwMode="auto">
            <a:xfrm rot="10800000" flipH="1">
              <a:off x="3086138" y="2728956"/>
              <a:ext cx="85310" cy="70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71" name="Line 85"/>
            <p:cNvSpPr>
              <a:spLocks noChangeShapeType="1"/>
            </p:cNvSpPr>
            <p:nvPr/>
          </p:nvSpPr>
          <p:spPr bwMode="auto">
            <a:xfrm flipH="1">
              <a:off x="5317023" y="2675437"/>
              <a:ext cx="1046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Rectangle 124"/>
            <p:cNvSpPr>
              <a:spLocks noChangeArrowheads="1"/>
            </p:cNvSpPr>
            <p:nvPr/>
          </p:nvSpPr>
          <p:spPr bwMode="auto">
            <a:xfrm>
              <a:off x="4890474" y="2532969"/>
              <a:ext cx="426550" cy="281405"/>
            </a:xfrm>
            <a:prstGeom prst="rect">
              <a:avLst/>
            </a:prstGeom>
            <a:solidFill>
              <a:srgbClr val="85C2FF">
                <a:alpha val="50195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cxnSp>
          <p:nvCxnSpPr>
            <p:cNvPr id="73" name="Conector reto 100"/>
            <p:cNvCxnSpPr>
              <a:cxnSpLocks noChangeShapeType="1"/>
            </p:cNvCxnSpPr>
            <p:nvPr/>
          </p:nvCxnSpPr>
          <p:spPr bwMode="auto">
            <a:xfrm>
              <a:off x="4969579" y="2617603"/>
              <a:ext cx="129516" cy="705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74" name="Conector reto 101"/>
            <p:cNvCxnSpPr>
              <a:cxnSpLocks noChangeShapeType="1"/>
            </p:cNvCxnSpPr>
            <p:nvPr/>
          </p:nvCxnSpPr>
          <p:spPr bwMode="auto">
            <a:xfrm flipV="1">
              <a:off x="4969579" y="2725511"/>
              <a:ext cx="129516" cy="705"/>
            </a:xfrm>
            <a:prstGeom prst="line">
              <a:avLst/>
            </a:prstGeom>
            <a:noFill/>
            <a:ln w="12700" algn="ctr">
              <a:solidFill>
                <a:schemeClr val="accent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75" name="Conector reto 102"/>
            <p:cNvCxnSpPr>
              <a:cxnSpLocks noChangeShapeType="1"/>
            </p:cNvCxnSpPr>
            <p:nvPr/>
          </p:nvCxnSpPr>
          <p:spPr bwMode="auto">
            <a:xfrm>
              <a:off x="5101421" y="2644404"/>
              <a:ext cx="125638" cy="28917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 type="oval" w="med" len="med"/>
            </a:ln>
          </p:spPr>
        </p:cxnSp>
        <p:cxnSp>
          <p:nvCxnSpPr>
            <p:cNvPr id="76" name="Conector reto 103"/>
            <p:cNvCxnSpPr>
              <a:cxnSpLocks noChangeShapeType="1"/>
            </p:cNvCxnSpPr>
            <p:nvPr/>
          </p:nvCxnSpPr>
          <p:spPr bwMode="auto">
            <a:xfrm rot="10800000" flipH="1">
              <a:off x="5230937" y="2674731"/>
              <a:ext cx="86086" cy="70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77" name="Conector reto 104"/>
            <p:cNvCxnSpPr>
              <a:cxnSpLocks noChangeShapeType="1"/>
            </p:cNvCxnSpPr>
            <p:nvPr/>
          </p:nvCxnSpPr>
          <p:spPr bwMode="auto">
            <a:xfrm rot="10800000" flipH="1">
              <a:off x="4890474" y="2616899"/>
              <a:ext cx="85310" cy="70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78" name="Conector reto 105"/>
            <p:cNvCxnSpPr>
              <a:cxnSpLocks noChangeShapeType="1"/>
            </p:cNvCxnSpPr>
            <p:nvPr/>
          </p:nvCxnSpPr>
          <p:spPr bwMode="auto">
            <a:xfrm rot="10800000" flipH="1">
              <a:off x="4890474" y="2726216"/>
              <a:ext cx="85310" cy="70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79" name="Line 85"/>
            <p:cNvSpPr>
              <a:spLocks noChangeShapeType="1"/>
            </p:cNvSpPr>
            <p:nvPr/>
          </p:nvSpPr>
          <p:spPr bwMode="auto">
            <a:xfrm flipH="1">
              <a:off x="4785776" y="2618310"/>
              <a:ext cx="1046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Line 85"/>
            <p:cNvSpPr>
              <a:spLocks noChangeShapeType="1"/>
            </p:cNvSpPr>
            <p:nvPr/>
          </p:nvSpPr>
          <p:spPr bwMode="auto">
            <a:xfrm flipH="1">
              <a:off x="4785776" y="2726921"/>
              <a:ext cx="1046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cxnSp>
          <p:nvCxnSpPr>
            <p:cNvPr id="81" name="Conector reto 113"/>
            <p:cNvCxnSpPr>
              <a:cxnSpLocks noChangeShapeType="1"/>
            </p:cNvCxnSpPr>
            <p:nvPr/>
          </p:nvCxnSpPr>
          <p:spPr bwMode="auto">
            <a:xfrm rot="5400000" flipH="1" flipV="1">
              <a:off x="5507067" y="2590091"/>
              <a:ext cx="705" cy="17139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Conector reto 119"/>
            <p:cNvCxnSpPr>
              <a:cxnSpLocks noChangeShapeType="1"/>
            </p:cNvCxnSpPr>
            <p:nvPr/>
          </p:nvCxnSpPr>
          <p:spPr bwMode="auto">
            <a:xfrm rot="16200000" flipV="1">
              <a:off x="3201303" y="2832986"/>
              <a:ext cx="220751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Conector reto 122"/>
            <p:cNvCxnSpPr>
              <a:cxnSpLocks noChangeShapeType="1"/>
            </p:cNvCxnSpPr>
            <p:nvPr/>
          </p:nvCxnSpPr>
          <p:spPr bwMode="auto">
            <a:xfrm rot="16200000" flipV="1">
              <a:off x="3201303" y="2506443"/>
              <a:ext cx="22075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Conector reto 128"/>
            <p:cNvCxnSpPr>
              <a:cxnSpLocks noChangeShapeType="1"/>
            </p:cNvCxnSpPr>
            <p:nvPr/>
          </p:nvCxnSpPr>
          <p:spPr bwMode="auto">
            <a:xfrm>
              <a:off x="3311680" y="2396066"/>
              <a:ext cx="212500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Conector reto 134"/>
            <p:cNvCxnSpPr>
              <a:cxnSpLocks noChangeShapeType="1"/>
            </p:cNvCxnSpPr>
            <p:nvPr/>
          </p:nvCxnSpPr>
          <p:spPr bwMode="auto">
            <a:xfrm>
              <a:off x="3311680" y="2946889"/>
              <a:ext cx="212500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Conector reto 135"/>
            <p:cNvCxnSpPr>
              <a:cxnSpLocks noChangeShapeType="1"/>
            </p:cNvCxnSpPr>
            <p:nvPr/>
          </p:nvCxnSpPr>
          <p:spPr bwMode="auto">
            <a:xfrm>
              <a:off x="4574827" y="2386977"/>
              <a:ext cx="212500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Conector reto 136"/>
            <p:cNvCxnSpPr>
              <a:cxnSpLocks noChangeShapeType="1"/>
            </p:cNvCxnSpPr>
            <p:nvPr/>
          </p:nvCxnSpPr>
          <p:spPr bwMode="auto">
            <a:xfrm>
              <a:off x="4574827" y="2958957"/>
              <a:ext cx="212500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Conector reto 137"/>
            <p:cNvCxnSpPr>
              <a:cxnSpLocks noChangeShapeType="1"/>
              <a:stCxn id="79" idx="1"/>
            </p:cNvCxnSpPr>
            <p:nvPr/>
          </p:nvCxnSpPr>
          <p:spPr bwMode="auto">
            <a:xfrm rot="5400000" flipH="1" flipV="1">
              <a:off x="4671237" y="2502219"/>
              <a:ext cx="230625" cy="155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9" name="Conector reto 138"/>
            <p:cNvCxnSpPr>
              <a:cxnSpLocks noChangeShapeType="1"/>
            </p:cNvCxnSpPr>
            <p:nvPr/>
          </p:nvCxnSpPr>
          <p:spPr bwMode="auto">
            <a:xfrm rot="16200000" flipV="1">
              <a:off x="4669828" y="2841458"/>
              <a:ext cx="233446" cy="155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" name="Conector reto 147"/>
            <p:cNvCxnSpPr>
              <a:cxnSpLocks noChangeShapeType="1"/>
            </p:cNvCxnSpPr>
            <p:nvPr/>
          </p:nvCxnSpPr>
          <p:spPr bwMode="auto">
            <a:xfrm flipV="1">
              <a:off x="5593993" y="2566453"/>
              <a:ext cx="142535" cy="11427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" name="Conector reto 155"/>
            <p:cNvCxnSpPr>
              <a:cxnSpLocks noChangeShapeType="1"/>
            </p:cNvCxnSpPr>
            <p:nvPr/>
          </p:nvCxnSpPr>
          <p:spPr bwMode="auto">
            <a:xfrm flipV="1">
              <a:off x="5727998" y="2321297"/>
              <a:ext cx="3100" cy="245155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92" name="Conector reto 156"/>
            <p:cNvCxnSpPr>
              <a:cxnSpLocks noChangeShapeType="1"/>
            </p:cNvCxnSpPr>
            <p:nvPr/>
          </p:nvCxnSpPr>
          <p:spPr bwMode="auto">
            <a:xfrm rot="16200000" flipV="1">
              <a:off x="5584261" y="2174458"/>
              <a:ext cx="290574" cy="3102"/>
            </a:xfrm>
            <a:prstGeom prst="line">
              <a:avLst/>
            </a:prstGeom>
            <a:noFill/>
            <a:ln w="63500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93" name="CaixaDeTexto 159"/>
            <p:cNvSpPr txBox="1">
              <a:spLocks noChangeArrowheads="1"/>
            </p:cNvSpPr>
            <p:nvPr/>
          </p:nvSpPr>
          <p:spPr bwMode="auto">
            <a:xfrm>
              <a:off x="4454952" y="1699759"/>
              <a:ext cx="143671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charset="0"/>
                </a:rPr>
                <a:t>Antena Banda-S</a:t>
              </a:r>
            </a:p>
          </p:txBody>
        </p:sp>
        <p:sp>
          <p:nvSpPr>
            <p:cNvPr id="94" name="CaixaDeTexto 161"/>
            <p:cNvSpPr txBox="1">
              <a:spLocks noChangeArrowheads="1"/>
            </p:cNvSpPr>
            <p:nvPr/>
          </p:nvSpPr>
          <p:spPr bwMode="auto">
            <a:xfrm>
              <a:off x="2414958" y="1757722"/>
              <a:ext cx="169069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charset="0"/>
                </a:rPr>
                <a:t>Antena UHF</a:t>
              </a:r>
            </a:p>
          </p:txBody>
        </p:sp>
        <p:cxnSp>
          <p:nvCxnSpPr>
            <p:cNvPr id="95" name="Conector reto 128"/>
            <p:cNvCxnSpPr>
              <a:cxnSpLocks noChangeShapeType="1"/>
            </p:cNvCxnSpPr>
            <p:nvPr/>
          </p:nvCxnSpPr>
          <p:spPr bwMode="auto">
            <a:xfrm>
              <a:off x="2538603" y="2680293"/>
              <a:ext cx="212500" cy="70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6" name="CaixaDeTexto 143"/>
            <p:cNvSpPr txBox="1">
              <a:spLocks noChangeArrowheads="1"/>
            </p:cNvSpPr>
            <p:nvPr/>
          </p:nvSpPr>
          <p:spPr bwMode="auto">
            <a:xfrm>
              <a:off x="4884715" y="2801936"/>
              <a:ext cx="473074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CH2</a:t>
              </a:r>
            </a:p>
          </p:txBody>
        </p:sp>
        <p:sp>
          <p:nvSpPr>
            <p:cNvPr id="97" name="CaixaDeTexto 143"/>
            <p:cNvSpPr txBox="1">
              <a:spLocks noChangeArrowheads="1"/>
            </p:cNvSpPr>
            <p:nvPr/>
          </p:nvSpPr>
          <p:spPr bwMode="auto">
            <a:xfrm>
              <a:off x="2745152" y="2801936"/>
              <a:ext cx="473074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CH1</a:t>
              </a:r>
            </a:p>
          </p:txBody>
        </p:sp>
        <p:sp>
          <p:nvSpPr>
            <p:cNvPr id="98" name="Forma em L 97"/>
            <p:cNvSpPr/>
            <p:nvPr/>
          </p:nvSpPr>
          <p:spPr bwMode="auto">
            <a:xfrm>
              <a:off x="3541880" y="2727195"/>
              <a:ext cx="1155974" cy="487491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99" name="CaixaDeTexto 86"/>
            <p:cNvSpPr txBox="1">
              <a:spLocks noChangeArrowheads="1"/>
            </p:cNvSpPr>
            <p:nvPr/>
          </p:nvSpPr>
          <p:spPr bwMode="auto">
            <a:xfrm>
              <a:off x="3376241" y="2702745"/>
              <a:ext cx="1374448" cy="5539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Transponder</a:t>
              </a:r>
              <a:endParaRPr lang="pt-BR" sz="15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2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sp>
          <p:nvSpPr>
            <p:cNvPr id="100" name="Forma em L 99"/>
            <p:cNvSpPr/>
            <p:nvPr/>
          </p:nvSpPr>
          <p:spPr bwMode="auto">
            <a:xfrm>
              <a:off x="3541880" y="2161205"/>
              <a:ext cx="1155974" cy="487491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101" name="CaixaDeTexto 86"/>
            <p:cNvSpPr txBox="1">
              <a:spLocks noChangeArrowheads="1"/>
            </p:cNvSpPr>
            <p:nvPr/>
          </p:nvSpPr>
          <p:spPr bwMode="auto">
            <a:xfrm>
              <a:off x="3467300" y="2143116"/>
              <a:ext cx="1193264" cy="5539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Transponder</a:t>
              </a:r>
              <a:endParaRPr lang="pt-BR" sz="15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  <a:sym typeface="Helvetica Light" charset="0"/>
                </a:rPr>
                <a:t>1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cxnSp>
          <p:nvCxnSpPr>
            <p:cNvPr id="102" name="Conector reto 156"/>
            <p:cNvCxnSpPr>
              <a:cxnSpLocks noChangeShapeType="1"/>
            </p:cNvCxnSpPr>
            <p:nvPr/>
          </p:nvCxnSpPr>
          <p:spPr bwMode="auto">
            <a:xfrm rot="5400000" flipH="1" flipV="1">
              <a:off x="2331655" y="2291499"/>
              <a:ext cx="401588" cy="0"/>
            </a:xfrm>
            <a:prstGeom prst="line">
              <a:avLst/>
            </a:prstGeom>
            <a:noFill/>
            <a:ln w="63500" algn="ctr">
              <a:solidFill>
                <a:schemeClr val="accent1"/>
              </a:solidFill>
              <a:round/>
              <a:headEnd/>
              <a:tailEnd/>
            </a:ln>
          </p:spPr>
        </p:cxnSp>
      </p:grpSp>
      <p:grpSp>
        <p:nvGrpSpPr>
          <p:cNvPr id="3" name="Grupo 152"/>
          <p:cNvGrpSpPr>
            <a:grpSpLocks/>
          </p:cNvGrpSpPr>
          <p:nvPr/>
        </p:nvGrpSpPr>
        <p:grpSpPr bwMode="auto">
          <a:xfrm>
            <a:off x="4302109" y="1714112"/>
            <a:ext cx="4786231" cy="2281244"/>
            <a:chOff x="4455509" y="2769333"/>
            <a:chExt cx="4786086" cy="2281168"/>
          </a:xfrm>
        </p:grpSpPr>
        <p:cxnSp>
          <p:nvCxnSpPr>
            <p:cNvPr id="104" name="Conector reto 103"/>
            <p:cNvCxnSpPr/>
            <p:nvPr/>
          </p:nvCxnSpPr>
          <p:spPr bwMode="auto">
            <a:xfrm>
              <a:off x="5613464" y="3655130"/>
              <a:ext cx="36352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>
              <a:endCxn id="112" idx="2"/>
            </p:cNvCxnSpPr>
            <p:nvPr/>
          </p:nvCxnSpPr>
          <p:spPr bwMode="auto">
            <a:xfrm flipV="1">
              <a:off x="7181782" y="3623979"/>
              <a:ext cx="1111241" cy="57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CaixaDeTexto 161"/>
            <p:cNvSpPr txBox="1">
              <a:spLocks noChangeArrowheads="1"/>
            </p:cNvSpPr>
            <p:nvPr/>
          </p:nvSpPr>
          <p:spPr bwMode="auto">
            <a:xfrm>
              <a:off x="4455509" y="3204160"/>
              <a:ext cx="1414422" cy="55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Antena UHF </a:t>
              </a:r>
              <a:r>
                <a:rPr lang="pt-BR" sz="15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Quadripolo</a:t>
              </a:r>
              <a:endParaRPr lang="pt-BR" sz="15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 rot="1505850" flipH="1" flipV="1">
              <a:off x="6365833" y="3250331"/>
              <a:ext cx="52386" cy="11112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8" name="Line 91"/>
            <p:cNvSpPr>
              <a:spLocks noChangeShapeType="1"/>
            </p:cNvSpPr>
            <p:nvPr/>
          </p:nvSpPr>
          <p:spPr bwMode="auto">
            <a:xfrm rot="1505850" flipH="1" flipV="1">
              <a:off x="6484892" y="3248743"/>
              <a:ext cx="52385" cy="11270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9" name="Line 91"/>
            <p:cNvSpPr>
              <a:spLocks noChangeShapeType="1"/>
            </p:cNvSpPr>
            <p:nvPr/>
          </p:nvSpPr>
          <p:spPr bwMode="auto">
            <a:xfrm rot="1505850" flipH="1" flipV="1">
              <a:off x="6254711" y="3942458"/>
              <a:ext cx="53973" cy="11270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 rot="1505850" flipH="1" flipV="1">
              <a:off x="6642049" y="3942458"/>
              <a:ext cx="52386" cy="11270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1" name="CaixaDeTexto 159"/>
            <p:cNvSpPr txBox="1">
              <a:spLocks noChangeArrowheads="1"/>
            </p:cNvSpPr>
            <p:nvPr/>
          </p:nvSpPr>
          <p:spPr bwMode="auto">
            <a:xfrm>
              <a:off x="7456413" y="3250331"/>
              <a:ext cx="836610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Híbrida</a:t>
              </a:r>
            </a:p>
          </p:txBody>
        </p:sp>
        <p:sp>
          <p:nvSpPr>
            <p:cNvPr id="112" name="Elipse 111"/>
            <p:cNvSpPr/>
            <p:nvPr/>
          </p:nvSpPr>
          <p:spPr bwMode="auto">
            <a:xfrm>
              <a:off x="8293023" y="3488952"/>
              <a:ext cx="261751" cy="27005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>
                <a:solidFill>
                  <a:schemeClr val="bg1">
                    <a:lumMod val="40000"/>
                    <a:lumOff val="60000"/>
                  </a:schemeClr>
                </a:solidFill>
                <a:sym typeface="Helvetica Light" charset="0"/>
              </a:endParaRPr>
            </a:p>
          </p:txBody>
        </p:sp>
        <p:cxnSp>
          <p:nvCxnSpPr>
            <p:cNvPr id="113" name="Conector reto 112"/>
            <p:cNvCxnSpPr/>
            <p:nvPr/>
          </p:nvCxnSpPr>
          <p:spPr bwMode="auto">
            <a:xfrm rot="5400000" flipH="1" flipV="1">
              <a:off x="5599969" y="3225725"/>
              <a:ext cx="130171" cy="1031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ector reto 113"/>
            <p:cNvCxnSpPr/>
            <p:nvPr/>
          </p:nvCxnSpPr>
          <p:spPr bwMode="auto">
            <a:xfrm rot="16200000" flipV="1">
              <a:off x="5495992" y="3224931"/>
              <a:ext cx="130171" cy="10477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 bwMode="auto">
            <a:xfrm rot="5400000" flipH="1" flipV="1">
              <a:off x="5548378" y="3277318"/>
              <a:ext cx="13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ector reto 115"/>
            <p:cNvCxnSpPr/>
            <p:nvPr/>
          </p:nvCxnSpPr>
          <p:spPr bwMode="auto">
            <a:xfrm>
              <a:off x="8550246" y="3629730"/>
              <a:ext cx="312728" cy="1809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ector reto 116"/>
            <p:cNvCxnSpPr/>
            <p:nvPr/>
          </p:nvCxnSpPr>
          <p:spPr bwMode="auto">
            <a:xfrm rot="5400000">
              <a:off x="5457100" y="3498767"/>
              <a:ext cx="31272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Forma em L 118"/>
            <p:cNvSpPr/>
            <p:nvPr/>
          </p:nvSpPr>
          <p:spPr bwMode="auto">
            <a:xfrm>
              <a:off x="5976990" y="3381095"/>
              <a:ext cx="1227378" cy="558846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>
                <a:sym typeface="Helvetica Light" charset="0"/>
              </a:endParaRPr>
            </a:p>
          </p:txBody>
        </p:sp>
        <p:sp>
          <p:nvSpPr>
            <p:cNvPr id="120" name="CaixaDeTexto 84"/>
            <p:cNvSpPr txBox="1">
              <a:spLocks noChangeArrowheads="1"/>
            </p:cNvSpPr>
            <p:nvPr/>
          </p:nvSpPr>
          <p:spPr bwMode="auto">
            <a:xfrm>
              <a:off x="5976990" y="3494750"/>
              <a:ext cx="1260355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  <a:sym typeface="Helvetica Light" charset="0"/>
                </a:rPr>
                <a:t>Transponder</a:t>
              </a:r>
              <a:endParaRPr lang="pt-B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121" name="Conector reto 120"/>
            <p:cNvCxnSpPr/>
            <p:nvPr/>
          </p:nvCxnSpPr>
          <p:spPr bwMode="auto">
            <a:xfrm rot="5400000" flipH="1" flipV="1">
              <a:off x="8699958" y="3954364"/>
              <a:ext cx="28732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ector de seta reta 121"/>
            <p:cNvCxnSpPr/>
            <p:nvPr/>
          </p:nvCxnSpPr>
          <p:spPr bwMode="auto">
            <a:xfrm>
              <a:off x="7311953" y="3629730"/>
              <a:ext cx="18255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Retângulo 122"/>
            <p:cNvSpPr/>
            <p:nvPr/>
          </p:nvSpPr>
          <p:spPr bwMode="auto">
            <a:xfrm>
              <a:off x="8816635" y="2769333"/>
              <a:ext cx="52386" cy="3905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4" name="Retângulo 123"/>
            <p:cNvSpPr/>
            <p:nvPr/>
          </p:nvSpPr>
          <p:spPr bwMode="auto">
            <a:xfrm>
              <a:off x="8816635" y="4098028"/>
              <a:ext cx="52386" cy="3905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125" name="Conector reto 124"/>
            <p:cNvCxnSpPr/>
            <p:nvPr/>
          </p:nvCxnSpPr>
          <p:spPr bwMode="auto">
            <a:xfrm rot="5400000" flipH="1" flipV="1">
              <a:off x="8699958" y="3303510"/>
              <a:ext cx="28732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 bwMode="auto">
            <a:xfrm flipV="1">
              <a:off x="8550246" y="3447174"/>
              <a:ext cx="312728" cy="1809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Line 91"/>
            <p:cNvSpPr>
              <a:spLocks noChangeShapeType="1"/>
            </p:cNvSpPr>
            <p:nvPr/>
          </p:nvSpPr>
          <p:spPr bwMode="auto">
            <a:xfrm rot="1505850" flipH="1" flipV="1">
              <a:off x="7029387" y="3942458"/>
              <a:ext cx="52386" cy="11270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9" name="CaixaDeTexto 159"/>
            <p:cNvSpPr txBox="1">
              <a:spLocks noChangeArrowheads="1"/>
            </p:cNvSpPr>
            <p:nvPr/>
          </p:nvSpPr>
          <p:spPr bwMode="auto">
            <a:xfrm>
              <a:off x="8171622" y="4496521"/>
              <a:ext cx="1069973" cy="55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charset="0"/>
                </a:rPr>
                <a:t>Antena B Banda-S</a:t>
              </a:r>
            </a:p>
          </p:txBody>
        </p:sp>
        <p:sp>
          <p:nvSpPr>
            <p:cNvPr id="130" name="CaixaDeTexto 161"/>
            <p:cNvSpPr txBox="1">
              <a:spLocks noChangeArrowheads="1"/>
            </p:cNvSpPr>
            <p:nvPr/>
          </p:nvSpPr>
          <p:spPr bwMode="auto">
            <a:xfrm>
              <a:off x="5955719" y="2901412"/>
              <a:ext cx="1328716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charset="0"/>
                </a:rPr>
                <a:t>Telecomandos</a:t>
              </a:r>
            </a:p>
          </p:txBody>
        </p:sp>
        <p:sp>
          <p:nvSpPr>
            <p:cNvPr id="131" name="CaixaDeTexto 161"/>
            <p:cNvSpPr txBox="1">
              <a:spLocks noChangeArrowheads="1"/>
            </p:cNvSpPr>
            <p:nvPr/>
          </p:nvSpPr>
          <p:spPr bwMode="auto">
            <a:xfrm>
              <a:off x="5928772" y="4040698"/>
              <a:ext cx="1257279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charset="0"/>
                </a:rPr>
                <a:t>Telemetrias</a:t>
              </a:r>
            </a:p>
          </p:txBody>
        </p:sp>
      </p:grpSp>
      <p:sp>
        <p:nvSpPr>
          <p:cNvPr id="157" name="CaixaDeTexto 143"/>
          <p:cNvSpPr txBox="1">
            <a:spLocks noChangeArrowheads="1"/>
          </p:cNvSpPr>
          <p:nvPr/>
        </p:nvSpPr>
        <p:spPr bwMode="auto">
          <a:xfrm>
            <a:off x="0" y="407194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DIAGRAMA EM BLOCOS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DO TRANSPONDER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SBCDA</a:t>
            </a:r>
          </a:p>
        </p:txBody>
      </p:sp>
      <p:grpSp>
        <p:nvGrpSpPr>
          <p:cNvPr id="158" name="Grupo 157"/>
          <p:cNvGrpSpPr/>
          <p:nvPr/>
        </p:nvGrpSpPr>
        <p:grpSpPr>
          <a:xfrm>
            <a:off x="1571725" y="4706371"/>
            <a:ext cx="6286423" cy="1370531"/>
            <a:chOff x="1857477" y="4706371"/>
            <a:chExt cx="6286423" cy="1370531"/>
          </a:xfrm>
        </p:grpSpPr>
        <p:sp>
          <p:nvSpPr>
            <p:cNvPr id="138" name="AutoShape 127"/>
            <p:cNvSpPr>
              <a:spLocks noChangeArrowheads="1"/>
            </p:cNvSpPr>
            <p:nvPr/>
          </p:nvSpPr>
          <p:spPr bwMode="auto">
            <a:xfrm rot="10800000" flipH="1" flipV="1">
              <a:off x="4006603" y="5117962"/>
              <a:ext cx="234950" cy="65088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9" name="AutoShape 127"/>
            <p:cNvSpPr>
              <a:spLocks noChangeArrowheads="1"/>
            </p:cNvSpPr>
            <p:nvPr/>
          </p:nvSpPr>
          <p:spPr bwMode="auto">
            <a:xfrm rot="10800000" flipV="1">
              <a:off x="4021763" y="4786322"/>
              <a:ext cx="234950" cy="6667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0" name="AutoShape 127"/>
            <p:cNvSpPr>
              <a:spLocks noChangeArrowheads="1"/>
            </p:cNvSpPr>
            <p:nvPr/>
          </p:nvSpPr>
          <p:spPr bwMode="auto">
            <a:xfrm rot="16200000">
              <a:off x="4639096" y="5411806"/>
              <a:ext cx="354012" cy="68262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1" name="AutoShape 127"/>
            <p:cNvSpPr>
              <a:spLocks noChangeArrowheads="1"/>
            </p:cNvSpPr>
            <p:nvPr/>
          </p:nvSpPr>
          <p:spPr bwMode="auto">
            <a:xfrm rot="10800000" flipH="1">
              <a:off x="3577461" y="5774876"/>
              <a:ext cx="584200" cy="7302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2" name="AutoShape 127"/>
            <p:cNvSpPr>
              <a:spLocks noChangeArrowheads="1"/>
            </p:cNvSpPr>
            <p:nvPr/>
          </p:nvSpPr>
          <p:spPr bwMode="auto">
            <a:xfrm rot="16200000">
              <a:off x="3331541" y="5534684"/>
              <a:ext cx="517525" cy="57150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5" name="Forma em L 144"/>
            <p:cNvSpPr/>
            <p:nvPr/>
          </p:nvSpPr>
          <p:spPr bwMode="auto">
            <a:xfrm>
              <a:off x="4267034" y="4714884"/>
              <a:ext cx="1115030" cy="551848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146" name="CaixaDeTexto 86"/>
            <p:cNvSpPr txBox="1">
              <a:spLocks noChangeArrowheads="1"/>
            </p:cNvSpPr>
            <p:nvPr/>
          </p:nvSpPr>
          <p:spPr bwMode="auto">
            <a:xfrm>
              <a:off x="4207170" y="4707244"/>
              <a:ext cx="1214446" cy="5539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Processador </a:t>
              </a:r>
              <a:r>
                <a:rPr lang="pt-BR" sz="1500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Digital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sp>
          <p:nvSpPr>
            <p:cNvPr id="147" name="Forma em L 146"/>
            <p:cNvSpPr/>
            <p:nvPr/>
          </p:nvSpPr>
          <p:spPr bwMode="auto">
            <a:xfrm>
              <a:off x="2928926" y="4721674"/>
              <a:ext cx="1077527" cy="542838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148" name="CaixaDeTexto 86"/>
            <p:cNvSpPr txBox="1">
              <a:spLocks noChangeArrowheads="1"/>
            </p:cNvSpPr>
            <p:nvPr/>
          </p:nvSpPr>
          <p:spPr bwMode="auto">
            <a:xfrm>
              <a:off x="2957832" y="4830096"/>
              <a:ext cx="1000131" cy="323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Front-End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sp>
          <p:nvSpPr>
            <p:cNvPr id="149" name="Forma em L 148"/>
            <p:cNvSpPr/>
            <p:nvPr/>
          </p:nvSpPr>
          <p:spPr bwMode="auto">
            <a:xfrm>
              <a:off x="5645170" y="4706371"/>
              <a:ext cx="1226746" cy="542838"/>
            </a:xfrm>
            <a:prstGeom prst="corner">
              <a:avLst>
                <a:gd name="adj1" fmla="val 0"/>
                <a:gd name="adj2" fmla="val 21671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150" name="CaixaDeTexto 86"/>
            <p:cNvSpPr txBox="1">
              <a:spLocks noChangeArrowheads="1"/>
            </p:cNvSpPr>
            <p:nvPr/>
          </p:nvSpPr>
          <p:spPr bwMode="auto">
            <a:xfrm>
              <a:off x="5602431" y="4820347"/>
              <a:ext cx="1213053" cy="3231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Back-End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sp>
          <p:nvSpPr>
            <p:cNvPr id="151" name="Forma em L 150"/>
            <p:cNvSpPr/>
            <p:nvPr/>
          </p:nvSpPr>
          <p:spPr bwMode="auto">
            <a:xfrm>
              <a:off x="4196435" y="5533302"/>
              <a:ext cx="1251810" cy="543600"/>
            </a:xfrm>
            <a:prstGeom prst="corner">
              <a:avLst>
                <a:gd name="adj1" fmla="val 0"/>
                <a:gd name="adj2" fmla="val 30649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solidFill>
                  <a:sysClr val="windowText" lastClr="000000"/>
                </a:solidFill>
                <a:sym typeface="Helvetica Light" charset="0"/>
              </a:endParaRPr>
            </a:p>
          </p:txBody>
        </p:sp>
        <p:sp>
          <p:nvSpPr>
            <p:cNvPr id="152" name="CaixaDeTexto 86"/>
            <p:cNvSpPr txBox="1">
              <a:spLocks noChangeArrowheads="1"/>
            </p:cNvSpPr>
            <p:nvPr/>
          </p:nvSpPr>
          <p:spPr bwMode="auto">
            <a:xfrm>
              <a:off x="4088421" y="5515332"/>
              <a:ext cx="1423987" cy="5539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Geração</a:t>
              </a:r>
            </a:p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  <a:sym typeface="Helvetica Light" charset="0"/>
                </a:rPr>
                <a:t>Frequências</a:t>
              </a:r>
              <a:endParaRPr lang="pt-BR" sz="1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  <a:sym typeface="Helvetica Light" charset="0"/>
              </a:endParaRPr>
            </a:p>
          </p:txBody>
        </p:sp>
        <p:sp>
          <p:nvSpPr>
            <p:cNvPr id="154" name="AutoShape 127"/>
            <p:cNvSpPr>
              <a:spLocks noChangeArrowheads="1"/>
            </p:cNvSpPr>
            <p:nvPr/>
          </p:nvSpPr>
          <p:spPr bwMode="auto">
            <a:xfrm rot="10800000" flipH="1" flipV="1">
              <a:off x="2622538" y="4976831"/>
              <a:ext cx="234950" cy="6667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55" name="CaixaDeTexto 161"/>
            <p:cNvSpPr txBox="1">
              <a:spLocks noChangeArrowheads="1"/>
            </p:cNvSpPr>
            <p:nvPr/>
          </p:nvSpPr>
          <p:spPr bwMode="auto">
            <a:xfrm>
              <a:off x="1857477" y="4732390"/>
              <a:ext cx="7921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0730" hangingPunct="0">
                <a:defRPr/>
              </a:pPr>
              <a:r>
                <a:rPr lang="pt-BR" sz="1500" b="1" dirty="0" smtClean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itchFamily="34" charset="0"/>
                  <a:sym typeface="Helvetica Light"/>
                </a:rPr>
                <a:t>Antena</a:t>
              </a:r>
            </a:p>
            <a:p>
              <a:pPr algn="ctr" defTabSz="410730" hangingPunct="0">
                <a:defRPr/>
              </a:pPr>
              <a:r>
                <a:rPr lang="pt-BR" sz="15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  <a:sym typeface="Helvetica Light"/>
                </a:rPr>
                <a:t>UHF</a:t>
              </a:r>
              <a:endParaRPr lang="pt-BR" sz="15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  <a:sym typeface="Helvetica Light"/>
              </a:endParaRPr>
            </a:p>
          </p:txBody>
        </p:sp>
        <p:sp>
          <p:nvSpPr>
            <p:cNvPr id="156" name="CaixaDeTexto 161"/>
            <p:cNvSpPr txBox="1">
              <a:spLocks noChangeArrowheads="1"/>
            </p:cNvSpPr>
            <p:nvPr/>
          </p:nvSpPr>
          <p:spPr bwMode="auto">
            <a:xfrm>
              <a:off x="7150043" y="4714884"/>
              <a:ext cx="99385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10730" hangingPunct="0">
                <a:defRPr/>
              </a:pPr>
              <a:r>
                <a:rPr lang="pt-BR" sz="1500" b="1" dirty="0" smtClean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itchFamily="34" charset="0"/>
                  <a:sym typeface="Helvetica Light"/>
                </a:rPr>
                <a:t>Antena Banda-S</a:t>
              </a:r>
              <a:endParaRPr lang="pt-BR" sz="15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  <a:sym typeface="Helvetica Light"/>
              </a:endParaRPr>
            </a:p>
          </p:txBody>
        </p:sp>
        <p:sp>
          <p:nvSpPr>
            <p:cNvPr id="103" name="AutoShape 127"/>
            <p:cNvSpPr>
              <a:spLocks noChangeArrowheads="1"/>
            </p:cNvSpPr>
            <p:nvPr/>
          </p:nvSpPr>
          <p:spPr bwMode="auto">
            <a:xfrm rot="10800000" flipH="1" flipV="1">
              <a:off x="5384273" y="5107329"/>
              <a:ext cx="234950" cy="65088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8" name="AutoShape 127"/>
            <p:cNvSpPr>
              <a:spLocks noChangeArrowheads="1"/>
            </p:cNvSpPr>
            <p:nvPr/>
          </p:nvSpPr>
          <p:spPr bwMode="auto">
            <a:xfrm rot="10800000" flipV="1">
              <a:off x="5408620" y="4775689"/>
              <a:ext cx="234950" cy="6667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8" name="AutoShape 127"/>
            <p:cNvSpPr>
              <a:spLocks noChangeArrowheads="1"/>
            </p:cNvSpPr>
            <p:nvPr/>
          </p:nvSpPr>
          <p:spPr bwMode="auto">
            <a:xfrm rot="10800000">
              <a:off x="5489871" y="5775965"/>
              <a:ext cx="584200" cy="7302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2" name="AutoShape 127"/>
            <p:cNvSpPr>
              <a:spLocks noChangeArrowheads="1"/>
            </p:cNvSpPr>
            <p:nvPr/>
          </p:nvSpPr>
          <p:spPr bwMode="auto">
            <a:xfrm rot="5400000" flipH="1">
              <a:off x="5801706" y="5535347"/>
              <a:ext cx="517525" cy="57150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3" name="AutoShape 127"/>
            <p:cNvSpPr>
              <a:spLocks noChangeArrowheads="1"/>
            </p:cNvSpPr>
            <p:nvPr/>
          </p:nvSpPr>
          <p:spPr bwMode="auto">
            <a:xfrm rot="10800000" flipH="1" flipV="1">
              <a:off x="6929455" y="4973088"/>
              <a:ext cx="234950" cy="66675"/>
            </a:xfrm>
            <a:prstGeom prst="rightArrow">
              <a:avLst>
                <a:gd name="adj1" fmla="val 50000"/>
                <a:gd name="adj2" fmla="val 55729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5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Helvetica Light" charset="0"/>
                <a:ea typeface="+mn-ea"/>
                <a:cs typeface="Helvetica Light" charset="0"/>
                <a:sym typeface="Helvetica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148"/>
          <p:cNvSpPr>
            <a:spLocks noChangeArrowheads="1"/>
          </p:cNvSpPr>
          <p:nvPr/>
        </p:nvSpPr>
        <p:spPr bwMode="auto">
          <a:xfrm>
            <a:off x="4788024" y="1052736"/>
            <a:ext cx="3024336" cy="4896544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" name="Retângulo 148"/>
          <p:cNvSpPr>
            <a:spLocks noChangeArrowheads="1"/>
          </p:cNvSpPr>
          <p:nvPr/>
        </p:nvSpPr>
        <p:spPr bwMode="auto">
          <a:xfrm>
            <a:off x="3016999" y="1957956"/>
            <a:ext cx="2857520" cy="4000528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1" y="1750240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32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Hardware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tângulo 148"/>
          <p:cNvSpPr>
            <a:spLocks noChangeArrowheads="1"/>
          </p:cNvSpPr>
          <p:nvPr/>
        </p:nvSpPr>
        <p:spPr bwMode="auto">
          <a:xfrm>
            <a:off x="1187623" y="1957956"/>
            <a:ext cx="1829375" cy="4000528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3" name="Grupo 167"/>
          <p:cNvGrpSpPr>
            <a:grpSpLocks/>
          </p:cNvGrpSpPr>
          <p:nvPr/>
        </p:nvGrpSpPr>
        <p:grpSpPr bwMode="auto">
          <a:xfrm>
            <a:off x="3306582" y="2886650"/>
            <a:ext cx="2339975" cy="900000"/>
            <a:chOff x="3275856" y="3912807"/>
            <a:chExt cx="2340260" cy="899499"/>
          </a:xfrm>
        </p:grpSpPr>
        <p:sp>
          <p:nvSpPr>
            <p:cNvPr id="104" name="Retângulo 103"/>
            <p:cNvSpPr/>
            <p:nvPr/>
          </p:nvSpPr>
          <p:spPr bwMode="auto">
            <a:xfrm>
              <a:off x="3923635" y="3912807"/>
              <a:ext cx="1008185" cy="8994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DSP</a:t>
              </a:r>
            </a:p>
          </p:txBody>
        </p:sp>
        <p:sp>
          <p:nvSpPr>
            <p:cNvPr id="105" name="Retângulo 104"/>
            <p:cNvSpPr/>
            <p:nvPr/>
          </p:nvSpPr>
          <p:spPr bwMode="auto">
            <a:xfrm>
              <a:off x="4931820" y="4058887"/>
              <a:ext cx="684296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DAC</a:t>
              </a:r>
            </a:p>
          </p:txBody>
        </p:sp>
        <p:sp>
          <p:nvSpPr>
            <p:cNvPr id="106" name="Retângulo 105"/>
            <p:cNvSpPr/>
            <p:nvPr/>
          </p:nvSpPr>
          <p:spPr bwMode="auto">
            <a:xfrm>
              <a:off x="3275856" y="4058887"/>
              <a:ext cx="647779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ADC</a:t>
              </a:r>
              <a:endPara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92" name="Retângulo 163"/>
          <p:cNvSpPr>
            <a:spLocks noChangeArrowheads="1"/>
          </p:cNvSpPr>
          <p:nvPr/>
        </p:nvSpPr>
        <p:spPr bwMode="auto">
          <a:xfrm>
            <a:off x="1445363" y="2958088"/>
            <a:ext cx="1446208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Estágio de Entrada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3" name="Retângulo 164"/>
          <p:cNvSpPr>
            <a:spLocks noChangeArrowheads="1"/>
          </p:cNvSpPr>
          <p:nvPr/>
        </p:nvSpPr>
        <p:spPr bwMode="auto">
          <a:xfrm>
            <a:off x="2411760" y="5085184"/>
            <a:ext cx="4000528" cy="720000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Gerador de </a:t>
            </a:r>
            <a:r>
              <a:rPr lang="pt-BR" sz="1500" dirty="0" err="1" smtClean="0">
                <a:solidFill>
                  <a:schemeClr val="bg1"/>
                </a:solidFill>
                <a:sym typeface="Helvetica Light"/>
              </a:rPr>
              <a:t>Frequências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4" name="Retângulo 93"/>
          <p:cNvSpPr/>
          <p:nvPr/>
        </p:nvSpPr>
        <p:spPr bwMode="auto">
          <a:xfrm>
            <a:off x="4874387" y="1172138"/>
            <a:ext cx="1227135" cy="41433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TMC</a:t>
            </a:r>
          </a:p>
        </p:txBody>
      </p:sp>
      <p:sp>
        <p:nvSpPr>
          <p:cNvPr id="95" name="Retângulo 94"/>
          <p:cNvSpPr/>
          <p:nvPr/>
        </p:nvSpPr>
        <p:spPr bwMode="auto">
          <a:xfrm>
            <a:off x="6599765" y="2978116"/>
            <a:ext cx="1008063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1500" dirty="0" smtClean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</a:p>
        </p:txBody>
      </p:sp>
      <p:cxnSp>
        <p:nvCxnSpPr>
          <p:cNvPr id="96" name="Conector de seta reta 191"/>
          <p:cNvCxnSpPr>
            <a:cxnSpLocks noChangeShapeType="1"/>
            <a:stCxn id="92" idx="3"/>
          </p:cNvCxnSpPr>
          <p:nvPr/>
        </p:nvCxnSpPr>
        <p:spPr bwMode="auto">
          <a:xfrm flipV="1">
            <a:off x="2891571" y="3318077"/>
            <a:ext cx="392117" cy="1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7" name="Forma 67"/>
          <p:cNvCxnSpPr>
            <a:cxnSpLocks noChangeShapeType="1"/>
            <a:endCxn id="94" idx="2"/>
          </p:cNvCxnSpPr>
          <p:nvPr/>
        </p:nvCxnSpPr>
        <p:spPr bwMode="auto">
          <a:xfrm rot="5400000" flipH="1" flipV="1">
            <a:off x="4323047" y="1721742"/>
            <a:ext cx="1300174" cy="1029642"/>
          </a:xfrm>
          <a:prstGeom prst="bentConnector3">
            <a:avLst>
              <a:gd name="adj1" fmla="val 20609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98" name="Conector de seta reta 198"/>
          <p:cNvCxnSpPr>
            <a:cxnSpLocks noChangeShapeType="1"/>
            <a:endCxn id="92" idx="1"/>
          </p:cNvCxnSpPr>
          <p:nvPr/>
        </p:nvCxnSpPr>
        <p:spPr bwMode="auto">
          <a:xfrm>
            <a:off x="923384" y="3318088"/>
            <a:ext cx="5219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9" name="Conector de seta reta 209"/>
          <p:cNvCxnSpPr>
            <a:cxnSpLocks noChangeShapeType="1"/>
            <a:endCxn id="95" idx="1"/>
          </p:cNvCxnSpPr>
          <p:nvPr/>
        </p:nvCxnSpPr>
        <p:spPr bwMode="auto">
          <a:xfrm flipV="1">
            <a:off x="5646557" y="3338116"/>
            <a:ext cx="953208" cy="108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100" name="Forma 212"/>
          <p:cNvCxnSpPr>
            <a:cxnSpLocks noChangeShapeType="1"/>
            <a:stCxn id="93" idx="0"/>
            <a:endCxn id="92" idx="2"/>
          </p:cNvCxnSpPr>
          <p:nvPr/>
        </p:nvCxnSpPr>
        <p:spPr bwMode="auto">
          <a:xfrm rot="16200000" flipV="1">
            <a:off x="2586698" y="3259857"/>
            <a:ext cx="1407096" cy="224355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101" name="Conector angulado 217"/>
          <p:cNvCxnSpPr>
            <a:cxnSpLocks noChangeShapeType="1"/>
            <a:stCxn id="93" idx="0"/>
            <a:endCxn id="95" idx="2"/>
          </p:cNvCxnSpPr>
          <p:nvPr/>
        </p:nvCxnSpPr>
        <p:spPr bwMode="auto">
          <a:xfrm rot="5400000" flipH="1" flipV="1">
            <a:off x="5064376" y="3045764"/>
            <a:ext cx="1387068" cy="269177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sp>
        <p:nvSpPr>
          <p:cNvPr id="41" name="Retângulo 40"/>
          <p:cNvSpPr/>
          <p:nvPr/>
        </p:nvSpPr>
        <p:spPr bwMode="auto">
          <a:xfrm>
            <a:off x="1115617" y="1988840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Estágio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de Entrada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3034509" y="1957956"/>
            <a:ext cx="174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Processador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Digital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3" name="Retângulo 42"/>
          <p:cNvSpPr/>
          <p:nvPr/>
        </p:nvSpPr>
        <p:spPr bwMode="auto">
          <a:xfrm>
            <a:off x="6516216" y="4869160"/>
            <a:ext cx="1365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03" name="Forma 67"/>
          <p:cNvCxnSpPr>
            <a:cxnSpLocks noChangeShapeType="1"/>
            <a:stCxn id="95" idx="0"/>
            <a:endCxn id="94" idx="3"/>
          </p:cNvCxnSpPr>
          <p:nvPr/>
        </p:nvCxnSpPr>
        <p:spPr bwMode="auto">
          <a:xfrm rot="16200000" flipV="1">
            <a:off x="5803256" y="1677574"/>
            <a:ext cx="1598809" cy="100227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0" name="Forma 212"/>
          <p:cNvCxnSpPr>
            <a:cxnSpLocks noChangeShapeType="1"/>
            <a:stCxn id="93" idx="0"/>
            <a:endCxn id="106" idx="2"/>
          </p:cNvCxnSpPr>
          <p:nvPr/>
        </p:nvCxnSpPr>
        <p:spPr bwMode="auto">
          <a:xfrm rot="16200000" flipV="1">
            <a:off x="3301429" y="3974589"/>
            <a:ext cx="1439598" cy="781592"/>
          </a:xfrm>
          <a:prstGeom prst="bentConnector3">
            <a:avLst>
              <a:gd name="adj1" fmla="val 63895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5" name="Conector de seta reta 198"/>
          <p:cNvCxnSpPr>
            <a:cxnSpLocks noChangeShapeType="1"/>
          </p:cNvCxnSpPr>
          <p:nvPr/>
        </p:nvCxnSpPr>
        <p:spPr bwMode="auto">
          <a:xfrm>
            <a:off x="7605172" y="3326108"/>
            <a:ext cx="39582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sp>
        <p:nvSpPr>
          <p:cNvPr id="47" name="CaixaDeTexto 46"/>
          <p:cNvSpPr txBox="1"/>
          <p:nvPr/>
        </p:nvSpPr>
        <p:spPr>
          <a:xfrm>
            <a:off x="7956376" y="2996952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Para </a:t>
            </a:r>
          </a:p>
          <a:p>
            <a:pPr algn="ctr"/>
            <a:r>
              <a:rPr lang="pt-BR" sz="1400" dirty="0" smtClean="0"/>
              <a:t>antena</a:t>
            </a:r>
          </a:p>
          <a:p>
            <a:pPr algn="ctr"/>
            <a:r>
              <a:rPr lang="pt-BR" sz="1400" dirty="0" smtClean="0"/>
              <a:t>na Banda-S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42378" y="3036565"/>
            <a:ext cx="931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Da antena</a:t>
            </a:r>
          </a:p>
          <a:p>
            <a:pPr algn="ctr"/>
            <a:r>
              <a:rPr lang="pt-BR" sz="1400" dirty="0" smtClean="0"/>
              <a:t>na Banda</a:t>
            </a:r>
          </a:p>
          <a:p>
            <a:pPr algn="ctr"/>
            <a:r>
              <a:rPr lang="pt-BR" sz="1400" dirty="0" smtClean="0"/>
              <a:t>UHF</a:t>
            </a:r>
            <a:endParaRPr lang="pt-B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237302"/>
            <a:ext cx="32111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Estágio de Entrada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Retângulo 148"/>
          <p:cNvSpPr>
            <a:spLocks noChangeArrowheads="1"/>
          </p:cNvSpPr>
          <p:nvPr/>
        </p:nvSpPr>
        <p:spPr bwMode="auto">
          <a:xfrm>
            <a:off x="323528" y="5643578"/>
            <a:ext cx="515373" cy="7143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" name="Retângulo 75"/>
          <p:cNvSpPr/>
          <p:nvPr/>
        </p:nvSpPr>
        <p:spPr bwMode="auto">
          <a:xfrm>
            <a:off x="179512" y="191683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F=401,635MHz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+- 30KHz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-98 a -128 </a:t>
            </a:r>
            <a:r>
              <a:rPr lang="pt-BR" sz="1200" b="1" kern="0" dirty="0" err="1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dBm</a:t>
            </a:r>
            <a:endParaRPr lang="pt-BR" sz="1200" b="1" kern="0" dirty="0" smtClea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 dirty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8" name="Retângulo 87"/>
          <p:cNvSpPr/>
          <p:nvPr/>
        </p:nvSpPr>
        <p:spPr bwMode="auto">
          <a:xfrm>
            <a:off x="4644008" y="3933056"/>
            <a:ext cx="3024335" cy="119677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1" name="Line 58"/>
          <p:cNvSpPr>
            <a:spLocks noChangeShapeType="1"/>
          </p:cNvSpPr>
          <p:nvPr/>
        </p:nvSpPr>
        <p:spPr bwMode="auto">
          <a:xfrm rot="10800000">
            <a:off x="5753794" y="4417244"/>
            <a:ext cx="27305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>
              <a:ln>
                <a:solidFill>
                  <a:schemeClr val="bg1">
                    <a:lumMod val="75000"/>
                  </a:schemeClr>
                </a:solidFill>
              </a:ln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5121969" y="4822056"/>
            <a:ext cx="58420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SPI 1</a:t>
            </a:r>
          </a:p>
        </p:txBody>
      </p:sp>
      <p:sp>
        <p:nvSpPr>
          <p:cNvPr id="93" name="Line 58"/>
          <p:cNvSpPr>
            <a:spLocks noChangeShapeType="1"/>
          </p:cNvSpPr>
          <p:nvPr/>
        </p:nvSpPr>
        <p:spPr bwMode="auto">
          <a:xfrm rot="5400000" flipH="1" flipV="1">
            <a:off x="5310882" y="4741094"/>
            <a:ext cx="203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5971282" y="4287069"/>
            <a:ext cx="73025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10MHz</a:t>
            </a:r>
          </a:p>
        </p:txBody>
      </p:sp>
      <p:sp>
        <p:nvSpPr>
          <p:cNvPr id="95" name="Rectangle 11"/>
          <p:cNvSpPr>
            <a:spLocks noChangeArrowheads="1"/>
          </p:cNvSpPr>
          <p:nvPr/>
        </p:nvSpPr>
        <p:spPr bwMode="auto">
          <a:xfrm>
            <a:off x="5091008" y="4273751"/>
            <a:ext cx="655323" cy="3350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400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DDS 1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5436096" y="3933056"/>
            <a:ext cx="112871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331,635MHz</a:t>
            </a:r>
          </a:p>
        </p:txBody>
      </p:sp>
      <p:sp>
        <p:nvSpPr>
          <p:cNvPr id="99" name="Retângulo 98"/>
          <p:cNvSpPr/>
          <p:nvPr/>
        </p:nvSpPr>
        <p:spPr bwMode="auto">
          <a:xfrm>
            <a:off x="1475657" y="1717661"/>
            <a:ext cx="6192688" cy="192736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3" cstate="print">
            <a:lum bright="-40000" contrast="55000"/>
          </a:blip>
          <a:srcRect/>
          <a:stretch>
            <a:fillRect/>
          </a:stretch>
        </p:blipFill>
        <p:spPr bwMode="auto">
          <a:xfrm>
            <a:off x="6850244" y="1914787"/>
            <a:ext cx="397387" cy="411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1" name="Text Box 59"/>
          <p:cNvSpPr txBox="1">
            <a:spLocks noChangeArrowheads="1"/>
          </p:cNvSpPr>
          <p:nvPr/>
        </p:nvSpPr>
        <p:spPr bwMode="auto">
          <a:xfrm>
            <a:off x="5796136" y="2420888"/>
            <a:ext cx="8096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ADE-1L+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Pi</a:t>
            </a:r>
            <a:r>
              <a:rPr lang="pt-BR" sz="1400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 6 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dB</a:t>
            </a:r>
          </a:p>
        </p:txBody>
      </p:sp>
      <p:sp>
        <p:nvSpPr>
          <p:cNvPr id="102" name="Line 58"/>
          <p:cNvSpPr>
            <a:spLocks noChangeShapeType="1"/>
          </p:cNvSpPr>
          <p:nvPr/>
        </p:nvSpPr>
        <p:spPr bwMode="auto">
          <a:xfrm flipV="1">
            <a:off x="5943601" y="2076450"/>
            <a:ext cx="9144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3" name="AutoShape 40"/>
          <p:cNvSpPr>
            <a:spLocks noChangeArrowheads="1"/>
          </p:cNvSpPr>
          <p:nvPr/>
        </p:nvSpPr>
        <p:spPr bwMode="auto">
          <a:xfrm flipH="1">
            <a:off x="5580112" y="1916832"/>
            <a:ext cx="359980" cy="352932"/>
          </a:xfrm>
          <a:prstGeom prst="flowChartSummingJunc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onsolas" pitchFamily="49" charset="0"/>
                <a:sym typeface="Helvetica Light" charset="0"/>
              </a:rPr>
              <a:t>X</a:t>
            </a:r>
          </a:p>
        </p:txBody>
      </p:sp>
      <p:sp>
        <p:nvSpPr>
          <p:cNvPr id="104" name="Line 76"/>
          <p:cNvSpPr>
            <a:spLocks noChangeShapeType="1"/>
          </p:cNvSpPr>
          <p:nvPr/>
        </p:nvSpPr>
        <p:spPr bwMode="auto">
          <a:xfrm>
            <a:off x="7258050" y="2073261"/>
            <a:ext cx="693072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5" name="Text Box 48"/>
          <p:cNvSpPr txBox="1">
            <a:spLocks noChangeArrowheads="1"/>
          </p:cNvSpPr>
          <p:nvPr/>
        </p:nvSpPr>
        <p:spPr bwMode="auto">
          <a:xfrm>
            <a:off x="6588224" y="2397111"/>
            <a:ext cx="1031111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B= 1MHz</a:t>
            </a:r>
            <a:endParaRPr lang="pt-BR" sz="14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BPFC70+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Fc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=</a:t>
            </a:r>
            <a:r>
              <a:rPr lang="pt-BR" sz="1400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70MHz</a:t>
            </a:r>
            <a:endParaRPr lang="pt-BR" sz="1400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Pi</a:t>
            </a:r>
            <a:r>
              <a:rPr lang="pt-BR" sz="1400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 6dB</a:t>
            </a:r>
            <a:endParaRPr lang="pt-BR" sz="14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6" name="Retângulo 105"/>
          <p:cNvSpPr/>
          <p:nvPr/>
        </p:nvSpPr>
        <p:spPr bwMode="auto">
          <a:xfrm>
            <a:off x="7812360" y="1916832"/>
            <a:ext cx="928744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F=70 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+- 30KHz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-75 a -105 </a:t>
            </a:r>
            <a:r>
              <a:rPr lang="pt-BR" sz="1200" b="1" kern="0" dirty="0" err="1" smtClean="0"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dBm</a:t>
            </a:r>
            <a:endParaRPr lang="pt-BR" sz="1200" b="1" kern="0" dirty="0" smtClea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 dirty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0" name="Line 58"/>
          <p:cNvSpPr>
            <a:spLocks noChangeShapeType="1"/>
          </p:cNvSpPr>
          <p:nvPr/>
        </p:nvSpPr>
        <p:spPr bwMode="auto">
          <a:xfrm flipV="1">
            <a:off x="2409754" y="2080304"/>
            <a:ext cx="862084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2" name="Line 58"/>
          <p:cNvSpPr>
            <a:spLocks noChangeShapeType="1"/>
          </p:cNvSpPr>
          <p:nvPr/>
        </p:nvSpPr>
        <p:spPr bwMode="auto">
          <a:xfrm>
            <a:off x="1315718" y="2082786"/>
            <a:ext cx="720000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chemeClr val="bg1"/>
              </a:solidFill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13" name="Picture 26"/>
          <p:cNvPicPr>
            <a:picLocks noChangeAspect="1" noChangeArrowheads="1"/>
          </p:cNvPicPr>
          <p:nvPr/>
        </p:nvPicPr>
        <p:blipFill>
          <a:blip r:embed="rId4" cstate="print">
            <a:lum bright="-40000" contrast="55000"/>
          </a:blip>
          <a:srcRect/>
          <a:stretch>
            <a:fillRect/>
          </a:stretch>
        </p:blipFill>
        <p:spPr bwMode="auto">
          <a:xfrm>
            <a:off x="2064965" y="1905867"/>
            <a:ext cx="418803" cy="4213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4192457" y="2393936"/>
            <a:ext cx="1249362" cy="116955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B=7,5MHz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RF1419D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RFM (SAW)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Fc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=403,5MHz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Pi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=3,5dB</a:t>
            </a:r>
            <a:endParaRPr lang="pt-BR" sz="14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5" name="Line 58"/>
          <p:cNvSpPr>
            <a:spLocks noChangeShapeType="1"/>
          </p:cNvSpPr>
          <p:nvPr/>
        </p:nvSpPr>
        <p:spPr bwMode="auto">
          <a:xfrm>
            <a:off x="3752850" y="2093259"/>
            <a:ext cx="80645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6" name="AutoShape 4"/>
          <p:cNvSpPr>
            <a:spLocks noChangeArrowheads="1"/>
          </p:cNvSpPr>
          <p:nvPr/>
        </p:nvSpPr>
        <p:spPr bwMode="auto">
          <a:xfrm rot="5400000" flipH="1">
            <a:off x="3287425" y="1871713"/>
            <a:ext cx="427497" cy="450636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Helvetica Light" charset="0"/>
              </a:rPr>
              <a:t>  </a:t>
            </a:r>
            <a:r>
              <a:rPr lang="pt-BR" sz="1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Helvetica Light" charset="0"/>
              </a:rPr>
              <a:t>LNA</a:t>
            </a:r>
          </a:p>
        </p:txBody>
      </p:sp>
      <p:sp>
        <p:nvSpPr>
          <p:cNvPr id="118" name="Text Box 59"/>
          <p:cNvSpPr txBox="1">
            <a:spLocks noChangeArrowheads="1"/>
          </p:cNvSpPr>
          <p:nvPr/>
        </p:nvSpPr>
        <p:spPr bwMode="auto">
          <a:xfrm>
            <a:off x="3006560" y="2392348"/>
            <a:ext cx="1095375" cy="116955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Fr</a:t>
            </a: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 0,60 dB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PSA4-5043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G=20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I=30mA 3,3V</a:t>
            </a:r>
          </a:p>
        </p:txBody>
      </p:sp>
      <p:sp>
        <p:nvSpPr>
          <p:cNvPr id="119" name="Text Box 48"/>
          <p:cNvSpPr txBox="1">
            <a:spLocks noChangeArrowheads="1"/>
          </p:cNvSpPr>
          <p:nvPr/>
        </p:nvSpPr>
        <p:spPr bwMode="auto">
          <a:xfrm>
            <a:off x="3563888" y="2132856"/>
            <a:ext cx="360363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x2</a:t>
            </a:r>
          </a:p>
        </p:txBody>
      </p:sp>
      <p:sp>
        <p:nvSpPr>
          <p:cNvPr id="120" name="Retângulo 319"/>
          <p:cNvSpPr>
            <a:spLocks noChangeArrowheads="1"/>
          </p:cNvSpPr>
          <p:nvPr/>
        </p:nvSpPr>
        <p:spPr bwMode="auto">
          <a:xfrm>
            <a:off x="3152670" y="1844074"/>
            <a:ext cx="771257" cy="576814"/>
          </a:xfrm>
          <a:prstGeom prst="rect">
            <a:avLst/>
          </a:prstGeom>
          <a:noFill/>
          <a:ln w="3175" algn="ctr">
            <a:solidFill>
              <a:schemeClr val="bg1"/>
            </a:solidFill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1616315" y="2385998"/>
            <a:ext cx="1249363" cy="116955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B=7,5MHz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RF1419D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RFM (SAW)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Fc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=403,5MHz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Pi</a:t>
            </a: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=3,5dB</a:t>
            </a:r>
            <a:endParaRPr lang="pt-BR" sz="14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24" name="Conector angulado 123"/>
          <p:cNvCxnSpPr>
            <a:stCxn id="95" idx="0"/>
            <a:endCxn id="103" idx="4"/>
          </p:cNvCxnSpPr>
          <p:nvPr/>
        </p:nvCxnSpPr>
        <p:spPr bwMode="auto">
          <a:xfrm rot="5400000" flipH="1" flipV="1">
            <a:off x="4587393" y="3101042"/>
            <a:ext cx="2003987" cy="341432"/>
          </a:xfrm>
          <a:prstGeom prst="bentConnector3">
            <a:avLst>
              <a:gd name="adj1" fmla="val 50000"/>
            </a:avLst>
          </a:prstGeom>
          <a:solidFill>
            <a:srgbClr val="095CC4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0"/>
            <a:headEnd type="none" w="med" len="med"/>
            <a:tailEnd type="triangle" w="med" len="med"/>
          </a:ln>
          <a:effectLst/>
        </p:spPr>
      </p:cxn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4945984" y="2070538"/>
            <a:ext cx="635009" cy="12248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chemeClr val="bg1"/>
              </a:solidFill>
              <a:latin typeface="Consolas" pitchFamily="49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5753794" y="4564881"/>
            <a:ext cx="18923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Sint. ADF4252 - 3,3V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VCO Ros-355-219 – </a:t>
            </a:r>
            <a:r>
              <a:rPr lang="pt-BR" sz="1400" kern="0" dirty="0" smtClean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5V</a:t>
            </a:r>
            <a:endParaRPr lang="pt-BR" sz="1400" kern="0" dirty="0">
              <a:solidFill>
                <a:schemeClr val="bg1"/>
              </a:solidFill>
              <a:latin typeface="Calibri" pitchFamily="34" charset="0"/>
              <a:sym typeface="Helvetica Light" charset="0"/>
            </a:endParaRPr>
          </a:p>
        </p:txBody>
      </p:sp>
      <p:pic>
        <p:nvPicPr>
          <p:cNvPr id="117" name="Picture 26"/>
          <p:cNvPicPr>
            <a:picLocks noChangeAspect="1" noChangeArrowheads="1"/>
          </p:cNvPicPr>
          <p:nvPr/>
        </p:nvPicPr>
        <p:blipFill>
          <a:blip r:embed="rId5" cstate="print">
            <a:lum bright="-40000" contrast="55000"/>
          </a:blip>
          <a:srcRect/>
          <a:stretch>
            <a:fillRect/>
          </a:stretch>
        </p:blipFill>
        <p:spPr bwMode="auto">
          <a:xfrm>
            <a:off x="4572000" y="1916832"/>
            <a:ext cx="403029" cy="41737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bg1">
                <a:lumMod val="85000"/>
              </a:schemeClr>
            </a:extrusionClr>
          </a:sp3d>
        </p:spPr>
      </p:pic>
      <p:grpSp>
        <p:nvGrpSpPr>
          <p:cNvPr id="81" name="Grupo 80"/>
          <p:cNvGrpSpPr/>
          <p:nvPr/>
        </p:nvGrpSpPr>
        <p:grpSpPr>
          <a:xfrm>
            <a:off x="273844" y="5515109"/>
            <a:ext cx="1589658" cy="792164"/>
            <a:chOff x="273844" y="5515109"/>
            <a:chExt cx="1589658" cy="792164"/>
          </a:xfrm>
        </p:grpSpPr>
        <p:grpSp>
          <p:nvGrpSpPr>
            <p:cNvPr id="4" name="Grupo 167"/>
            <p:cNvGrpSpPr>
              <a:grpSpLocks/>
            </p:cNvGrpSpPr>
            <p:nvPr/>
          </p:nvGrpSpPr>
          <p:grpSpPr bwMode="auto">
            <a:xfrm>
              <a:off x="863568" y="5731009"/>
              <a:ext cx="536575" cy="214313"/>
              <a:chOff x="3275319" y="3894657"/>
              <a:chExt cx="2343225" cy="936471"/>
            </a:xfrm>
          </p:grpSpPr>
          <p:sp>
            <p:nvSpPr>
              <p:cNvPr id="73" name="Retângulo 72"/>
              <p:cNvSpPr/>
              <p:nvPr/>
            </p:nvSpPr>
            <p:spPr bwMode="auto">
              <a:xfrm>
                <a:off x="3926985" y="3894657"/>
                <a:ext cx="1005228" cy="9364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4" name="Retângulo 73"/>
              <p:cNvSpPr/>
              <p:nvPr/>
            </p:nvSpPr>
            <p:spPr bwMode="auto">
              <a:xfrm>
                <a:off x="4932213" y="4054206"/>
                <a:ext cx="686331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5" name="Retângulo 74"/>
              <p:cNvSpPr/>
              <p:nvPr/>
            </p:nvSpPr>
            <p:spPr bwMode="auto">
              <a:xfrm>
                <a:off x="3275319" y="4054206"/>
                <a:ext cx="651666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62" name="Retângulo 154"/>
            <p:cNvSpPr>
              <a:spLocks noChangeArrowheads="1"/>
            </p:cNvSpPr>
            <p:nvPr/>
          </p:nvSpPr>
          <p:spPr bwMode="auto">
            <a:xfrm>
              <a:off x="426616" y="5768635"/>
              <a:ext cx="255581" cy="140073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3" name="Retângulo 155"/>
            <p:cNvSpPr>
              <a:spLocks noChangeArrowheads="1"/>
            </p:cNvSpPr>
            <p:nvPr/>
          </p:nvSpPr>
          <p:spPr bwMode="auto">
            <a:xfrm>
              <a:off x="772887" y="6167200"/>
              <a:ext cx="263826" cy="140073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4" name="Retângulo 63"/>
            <p:cNvSpPr/>
            <p:nvPr/>
          </p:nvSpPr>
          <p:spPr bwMode="auto">
            <a:xfrm>
              <a:off x="1135030" y="5515109"/>
              <a:ext cx="149225" cy="952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5" name="Retângulo 64"/>
            <p:cNvSpPr/>
            <p:nvPr/>
          </p:nvSpPr>
          <p:spPr bwMode="auto">
            <a:xfrm>
              <a:off x="1482693" y="5769109"/>
              <a:ext cx="230187" cy="139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66" name="Conector de seta reta 164"/>
            <p:cNvCxnSpPr>
              <a:cxnSpLocks noChangeShapeType="1"/>
              <a:stCxn id="62" idx="3"/>
              <a:endCxn id="75" idx="1"/>
            </p:cNvCxnSpPr>
            <p:nvPr/>
          </p:nvCxnSpPr>
          <p:spPr bwMode="auto">
            <a:xfrm>
              <a:off x="682197" y="5838671"/>
              <a:ext cx="181494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67" name="Forma 67"/>
            <p:cNvCxnSpPr>
              <a:cxnSpLocks noChangeShapeType="1"/>
              <a:endCxn id="64" idx="2"/>
            </p:cNvCxnSpPr>
            <p:nvPr/>
          </p:nvCxnSpPr>
          <p:spPr bwMode="auto">
            <a:xfrm rot="5400000" flipH="1" flipV="1">
              <a:off x="1128505" y="5650099"/>
              <a:ext cx="121693" cy="41222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68" name="Conector de seta reta 167"/>
            <p:cNvCxnSpPr>
              <a:cxnSpLocks noChangeShapeType="1"/>
              <a:endCxn id="62" idx="1"/>
            </p:cNvCxnSpPr>
            <p:nvPr/>
          </p:nvCxnSpPr>
          <p:spPr bwMode="auto">
            <a:xfrm>
              <a:off x="273844" y="5838671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69" name="Conector de seta reta 168"/>
            <p:cNvCxnSpPr>
              <a:cxnSpLocks noChangeShapeType="1"/>
              <a:stCxn id="74" idx="3"/>
              <a:endCxn id="65" idx="1"/>
            </p:cNvCxnSpPr>
            <p:nvPr/>
          </p:nvCxnSpPr>
          <p:spPr bwMode="auto">
            <a:xfrm>
              <a:off x="1399587" y="5838671"/>
              <a:ext cx="82446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70" name="Forma 212"/>
            <p:cNvCxnSpPr>
              <a:cxnSpLocks noChangeShapeType="1"/>
              <a:stCxn id="63" idx="0"/>
              <a:endCxn id="62" idx="2"/>
            </p:cNvCxnSpPr>
            <p:nvPr/>
          </p:nvCxnSpPr>
          <p:spPr bwMode="auto">
            <a:xfrm rot="16200000" flipV="1">
              <a:off x="600357" y="5862757"/>
              <a:ext cx="258492" cy="350393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71" name="Conector angulado 170"/>
            <p:cNvCxnSpPr>
              <a:cxnSpLocks noChangeShapeType="1"/>
              <a:stCxn id="63" idx="0"/>
              <a:endCxn id="65" idx="2"/>
            </p:cNvCxnSpPr>
            <p:nvPr/>
          </p:nvCxnSpPr>
          <p:spPr bwMode="auto">
            <a:xfrm rot="5400000" flipH="1" flipV="1">
              <a:off x="1121882" y="5691626"/>
              <a:ext cx="258492" cy="692656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72" name="Conector de seta reta 171"/>
            <p:cNvCxnSpPr>
              <a:cxnSpLocks noChangeShapeType="1"/>
              <a:endCxn id="73" idx="2"/>
            </p:cNvCxnSpPr>
            <p:nvPr/>
          </p:nvCxnSpPr>
          <p:spPr bwMode="auto">
            <a:xfrm flipV="1">
              <a:off x="1127517" y="5945786"/>
              <a:ext cx="0" cy="8958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57" name="Forma 67"/>
            <p:cNvCxnSpPr>
              <a:cxnSpLocks noChangeShapeType="1"/>
              <a:stCxn id="65" idx="0"/>
              <a:endCxn id="64" idx="3"/>
            </p:cNvCxnSpPr>
            <p:nvPr/>
          </p:nvCxnSpPr>
          <p:spPr bwMode="auto">
            <a:xfrm rot="16200000" flipV="1">
              <a:off x="1337737" y="5508914"/>
              <a:ext cx="206148" cy="313293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80" name="Conector de seta reta 167"/>
            <p:cNvCxnSpPr>
              <a:cxnSpLocks noChangeShapeType="1"/>
            </p:cNvCxnSpPr>
            <p:nvPr/>
          </p:nvCxnSpPr>
          <p:spPr bwMode="auto">
            <a:xfrm>
              <a:off x="1710730" y="5839564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148"/>
          <p:cNvSpPr>
            <a:spLocks noChangeArrowheads="1"/>
          </p:cNvSpPr>
          <p:nvPr/>
        </p:nvSpPr>
        <p:spPr bwMode="auto">
          <a:xfrm>
            <a:off x="3016999" y="1957956"/>
            <a:ext cx="2857520" cy="4000528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1" y="1750240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188913"/>
            <a:ext cx="832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Descrição do Projeto                   </a:t>
            </a:r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Hardware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upo 167"/>
          <p:cNvGrpSpPr>
            <a:grpSpLocks/>
          </p:cNvGrpSpPr>
          <p:nvPr/>
        </p:nvGrpSpPr>
        <p:grpSpPr bwMode="auto">
          <a:xfrm>
            <a:off x="3306582" y="2886650"/>
            <a:ext cx="2339975" cy="900000"/>
            <a:chOff x="3275856" y="3912807"/>
            <a:chExt cx="2340260" cy="899499"/>
          </a:xfrm>
        </p:grpSpPr>
        <p:sp>
          <p:nvSpPr>
            <p:cNvPr id="104" name="Retângulo 103"/>
            <p:cNvSpPr/>
            <p:nvPr/>
          </p:nvSpPr>
          <p:spPr bwMode="auto">
            <a:xfrm>
              <a:off x="3923635" y="3912807"/>
              <a:ext cx="1008185" cy="8994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DSP</a:t>
              </a:r>
            </a:p>
          </p:txBody>
        </p:sp>
        <p:sp>
          <p:nvSpPr>
            <p:cNvPr id="105" name="Retângulo 104"/>
            <p:cNvSpPr/>
            <p:nvPr/>
          </p:nvSpPr>
          <p:spPr bwMode="auto">
            <a:xfrm>
              <a:off x="4931820" y="4058887"/>
              <a:ext cx="684296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DAC</a:t>
              </a:r>
            </a:p>
          </p:txBody>
        </p:sp>
        <p:sp>
          <p:nvSpPr>
            <p:cNvPr id="106" name="Retângulo 105"/>
            <p:cNvSpPr/>
            <p:nvPr/>
          </p:nvSpPr>
          <p:spPr bwMode="auto">
            <a:xfrm>
              <a:off x="3275856" y="4058887"/>
              <a:ext cx="647779" cy="6124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r>
                <a:rPr lang="pt-BR" sz="20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  <a:sym typeface="Helvetica Light" charset="0"/>
                </a:rPr>
                <a:t>ADC</a:t>
              </a:r>
              <a:endPara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92" name="Retângulo 163"/>
          <p:cNvSpPr>
            <a:spLocks noChangeArrowheads="1"/>
          </p:cNvSpPr>
          <p:nvPr/>
        </p:nvSpPr>
        <p:spPr bwMode="auto">
          <a:xfrm>
            <a:off x="1445363" y="2958088"/>
            <a:ext cx="1446208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Estágio de Entrada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3" name="Retângulo 164"/>
          <p:cNvSpPr>
            <a:spLocks noChangeArrowheads="1"/>
          </p:cNvSpPr>
          <p:nvPr/>
        </p:nvSpPr>
        <p:spPr bwMode="auto">
          <a:xfrm>
            <a:off x="2411760" y="5085184"/>
            <a:ext cx="4000528" cy="720000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0"/>
            <a:headEnd/>
            <a:tailEnd/>
          </a:ln>
        </p:spPr>
        <p:txBody>
          <a:bodyPr anchor="ctr"/>
          <a:lstStyle/>
          <a:p>
            <a:pPr algn="ctr" defTabSz="584200" hangingPunct="0"/>
            <a:r>
              <a:rPr lang="pt-BR" sz="1500" dirty="0" smtClean="0">
                <a:solidFill>
                  <a:schemeClr val="bg1"/>
                </a:solidFill>
                <a:sym typeface="Helvetica Light"/>
              </a:rPr>
              <a:t>Gerador de </a:t>
            </a:r>
            <a:r>
              <a:rPr lang="pt-BR" sz="1500" dirty="0" err="1" smtClean="0">
                <a:solidFill>
                  <a:schemeClr val="bg1"/>
                </a:solidFill>
                <a:sym typeface="Helvetica Light"/>
              </a:rPr>
              <a:t>Frequências</a:t>
            </a:r>
            <a:endParaRPr lang="pt-BR" sz="1500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4" name="Retângulo 93"/>
          <p:cNvSpPr/>
          <p:nvPr/>
        </p:nvSpPr>
        <p:spPr bwMode="auto">
          <a:xfrm>
            <a:off x="4874387" y="1172138"/>
            <a:ext cx="1227135" cy="41433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2000" dirty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TMC</a:t>
            </a:r>
          </a:p>
        </p:txBody>
      </p:sp>
      <p:sp>
        <p:nvSpPr>
          <p:cNvPr id="95" name="Retângulo 94"/>
          <p:cNvSpPr/>
          <p:nvPr/>
        </p:nvSpPr>
        <p:spPr bwMode="auto">
          <a:xfrm>
            <a:off x="6599765" y="2978116"/>
            <a:ext cx="1008063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584200" hangingPunct="0">
              <a:defRPr/>
            </a:pPr>
            <a:r>
              <a:rPr lang="pt-BR" sz="1500" dirty="0" smtClean="0">
                <a:solidFill>
                  <a:schemeClr val="bg1"/>
                </a:solidFill>
                <a:ea typeface="Helvetica Light" charset="0"/>
                <a:cs typeface="Helvetica Light" charset="0"/>
                <a:sym typeface="Helvetica Light" charset="0"/>
              </a:rPr>
              <a:t>Estágio de Saída</a:t>
            </a:r>
          </a:p>
        </p:txBody>
      </p:sp>
      <p:cxnSp>
        <p:nvCxnSpPr>
          <p:cNvPr id="96" name="Conector de seta reta 191"/>
          <p:cNvCxnSpPr>
            <a:cxnSpLocks noChangeShapeType="1"/>
            <a:stCxn id="92" idx="3"/>
          </p:cNvCxnSpPr>
          <p:nvPr/>
        </p:nvCxnSpPr>
        <p:spPr bwMode="auto">
          <a:xfrm flipV="1">
            <a:off x="2891571" y="3318077"/>
            <a:ext cx="392117" cy="1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7" name="Forma 67"/>
          <p:cNvCxnSpPr>
            <a:cxnSpLocks noChangeShapeType="1"/>
            <a:endCxn id="94" idx="2"/>
          </p:cNvCxnSpPr>
          <p:nvPr/>
        </p:nvCxnSpPr>
        <p:spPr bwMode="auto">
          <a:xfrm rot="5400000" flipH="1" flipV="1">
            <a:off x="4323047" y="1721742"/>
            <a:ext cx="1300174" cy="1029642"/>
          </a:xfrm>
          <a:prstGeom prst="bentConnector3">
            <a:avLst>
              <a:gd name="adj1" fmla="val 20609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98" name="Conector de seta reta 198"/>
          <p:cNvCxnSpPr>
            <a:cxnSpLocks noChangeShapeType="1"/>
            <a:endCxn id="92" idx="1"/>
          </p:cNvCxnSpPr>
          <p:nvPr/>
        </p:nvCxnSpPr>
        <p:spPr bwMode="auto">
          <a:xfrm>
            <a:off x="923384" y="3318088"/>
            <a:ext cx="5219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99" name="Conector de seta reta 209"/>
          <p:cNvCxnSpPr>
            <a:cxnSpLocks noChangeShapeType="1"/>
            <a:endCxn id="95" idx="1"/>
          </p:cNvCxnSpPr>
          <p:nvPr/>
        </p:nvCxnSpPr>
        <p:spPr bwMode="auto">
          <a:xfrm flipV="1">
            <a:off x="5646557" y="3338116"/>
            <a:ext cx="953208" cy="108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cxnSp>
        <p:nvCxnSpPr>
          <p:cNvPr id="100" name="Forma 212"/>
          <p:cNvCxnSpPr>
            <a:cxnSpLocks noChangeShapeType="1"/>
            <a:stCxn id="93" idx="0"/>
            <a:endCxn id="92" idx="2"/>
          </p:cNvCxnSpPr>
          <p:nvPr/>
        </p:nvCxnSpPr>
        <p:spPr bwMode="auto">
          <a:xfrm rot="16200000" flipV="1">
            <a:off x="2586698" y="3259857"/>
            <a:ext cx="1407096" cy="224355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101" name="Conector angulado 217"/>
          <p:cNvCxnSpPr>
            <a:cxnSpLocks noChangeShapeType="1"/>
            <a:stCxn id="93" idx="0"/>
            <a:endCxn id="95" idx="2"/>
          </p:cNvCxnSpPr>
          <p:nvPr/>
        </p:nvCxnSpPr>
        <p:spPr bwMode="auto">
          <a:xfrm rot="5400000" flipH="1" flipV="1">
            <a:off x="5064376" y="3045764"/>
            <a:ext cx="1387068" cy="269177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sp>
        <p:nvSpPr>
          <p:cNvPr id="33" name="Retângulo 32"/>
          <p:cNvSpPr/>
          <p:nvPr/>
        </p:nvSpPr>
        <p:spPr bwMode="auto">
          <a:xfrm>
            <a:off x="3034509" y="1957956"/>
            <a:ext cx="174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Processador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srgbClr val="FF0000"/>
                </a:solidFill>
                <a:ea typeface="Helvetica Light" charset="0"/>
                <a:cs typeface="Helvetica Light" charset="0"/>
                <a:sym typeface="Helvetica Light" charset="0"/>
              </a:rPr>
              <a:t>Digital</a:t>
            </a:r>
            <a:endParaRPr lang="pt-BR" sz="2200" b="1" kern="0" dirty="0">
              <a:solidFill>
                <a:srgbClr val="FF0000"/>
              </a:solidFill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03" name="Forma 67"/>
          <p:cNvCxnSpPr>
            <a:cxnSpLocks noChangeShapeType="1"/>
            <a:stCxn id="95" idx="0"/>
            <a:endCxn id="94" idx="3"/>
          </p:cNvCxnSpPr>
          <p:nvPr/>
        </p:nvCxnSpPr>
        <p:spPr bwMode="auto">
          <a:xfrm rot="16200000" flipV="1">
            <a:off x="5803256" y="1677574"/>
            <a:ext cx="1598809" cy="100227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0" name="Forma 212"/>
          <p:cNvCxnSpPr>
            <a:cxnSpLocks noChangeShapeType="1"/>
            <a:stCxn id="93" idx="0"/>
            <a:endCxn id="106" idx="2"/>
          </p:cNvCxnSpPr>
          <p:nvPr/>
        </p:nvCxnSpPr>
        <p:spPr bwMode="auto">
          <a:xfrm rot="16200000" flipV="1">
            <a:off x="3301429" y="3974589"/>
            <a:ext cx="1439598" cy="781592"/>
          </a:xfrm>
          <a:prstGeom prst="bentConnector3">
            <a:avLst>
              <a:gd name="adj1" fmla="val 63895"/>
            </a:avLst>
          </a:prstGeom>
          <a:noFill/>
          <a:ln w="1905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</p:spPr>
      </p:cxnSp>
      <p:cxnSp>
        <p:nvCxnSpPr>
          <p:cNvPr id="45" name="Conector de seta reta 198"/>
          <p:cNvCxnSpPr>
            <a:cxnSpLocks noChangeShapeType="1"/>
          </p:cNvCxnSpPr>
          <p:nvPr/>
        </p:nvCxnSpPr>
        <p:spPr bwMode="auto">
          <a:xfrm>
            <a:off x="7605172" y="3326108"/>
            <a:ext cx="39582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0"/>
            <a:headEnd/>
            <a:tailEnd type="triangle" w="med" len="med"/>
          </a:ln>
        </p:spPr>
      </p:cxnSp>
      <p:sp>
        <p:nvSpPr>
          <p:cNvPr id="47" name="CaixaDeTexto 46"/>
          <p:cNvSpPr txBox="1"/>
          <p:nvPr/>
        </p:nvSpPr>
        <p:spPr>
          <a:xfrm>
            <a:off x="7956376" y="2996952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Para </a:t>
            </a:r>
          </a:p>
          <a:p>
            <a:pPr algn="ctr"/>
            <a:r>
              <a:rPr lang="pt-BR" sz="1400" dirty="0" smtClean="0"/>
              <a:t>antena</a:t>
            </a:r>
          </a:p>
          <a:p>
            <a:pPr algn="ctr"/>
            <a:r>
              <a:rPr lang="pt-BR" sz="1400" dirty="0" smtClean="0"/>
              <a:t>na Banda-S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42378" y="3036565"/>
            <a:ext cx="931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Da antena</a:t>
            </a:r>
          </a:p>
          <a:p>
            <a:pPr algn="ctr"/>
            <a:r>
              <a:rPr lang="pt-BR" sz="1400" dirty="0" smtClean="0"/>
              <a:t>na Banda</a:t>
            </a:r>
          </a:p>
          <a:p>
            <a:pPr algn="ctr"/>
            <a:r>
              <a:rPr lang="pt-BR" sz="1400" dirty="0" smtClean="0"/>
              <a:t>UHF</a:t>
            </a:r>
            <a:endParaRPr lang="pt-B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37" grpId="0" animBg="1" autoUpdateAnimBg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219051"/>
          </a:xfrm>
        </p:spPr>
        <p:txBody>
          <a:bodyPr/>
          <a:lstStyle/>
          <a:p>
            <a:fld id="{6AF4A9C0-623D-4FE4-9076-029DA86FB5F1}" type="slidenum">
              <a:rPr lang="pt-BR" smtClean="0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rot="5400000">
            <a:off x="79860" y="108781"/>
            <a:ext cx="584776" cy="744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9" name="Picture 2" descr="http://www.dsr.inpe.br/sbsr2013/files/INPE_transparent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39" y="231622"/>
            <a:ext cx="627544" cy="504000"/>
          </a:xfrm>
          <a:prstGeom prst="rect">
            <a:avLst/>
          </a:prstGeom>
          <a:ln>
            <a:noFill/>
          </a:ln>
          <a:effectLst>
            <a:outerShdw blurRad="254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ângulo 29"/>
          <p:cNvSpPr/>
          <p:nvPr/>
        </p:nvSpPr>
        <p:spPr>
          <a:xfrm rot="16200000" flipH="1">
            <a:off x="4536280" y="1893116"/>
            <a:ext cx="71439" cy="9144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-32" y="6500834"/>
            <a:ext cx="9144032" cy="2872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2" tIns="50795" rIns="88892" bIns="50795">
            <a:spAutoFit/>
          </a:bodyPr>
          <a:lstStyle/>
          <a:p>
            <a:pPr defTabSz="912813"/>
            <a:r>
              <a:rPr lang="pt-BR" sz="1200" dirty="0" smtClean="0">
                <a:solidFill>
                  <a:schemeClr val="bg1">
                    <a:lumMod val="75000"/>
                  </a:schemeClr>
                </a:solidFill>
                <a:sym typeface="Arial" pitchFamily="34" charset="0"/>
              </a:rPr>
              <a:t>Natal, 27/05/2014                                        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Processo nº 560150/2010-5   Edital AEB/MCT/CNPq Nº 033/2010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Helvetica Light"/>
              <a:sym typeface="Helvetica Light"/>
            </a:endParaRPr>
          </a:p>
        </p:txBody>
      </p:sp>
      <p:sp>
        <p:nvSpPr>
          <p:cNvPr id="37" name="Retângulo 36"/>
          <p:cNvSpPr/>
          <p:nvPr/>
        </p:nvSpPr>
        <p:spPr>
          <a:xfrm rot="5400000">
            <a:off x="4711700" y="-3659187"/>
            <a:ext cx="584200" cy="828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4075" y="237302"/>
            <a:ext cx="33041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Processador Digital</a:t>
            </a:r>
            <a:endParaRPr lang="fr-FR" sz="2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Retângulo 111"/>
          <p:cNvSpPr/>
          <p:nvPr/>
        </p:nvSpPr>
        <p:spPr bwMode="auto">
          <a:xfrm>
            <a:off x="3384605" y="4170936"/>
            <a:ext cx="4710082" cy="1866684"/>
          </a:xfrm>
          <a:prstGeom prst="rect">
            <a:avLst/>
          </a:prstGeom>
          <a:solidFill>
            <a:schemeClr val="bg1">
              <a:lumMod val="50000"/>
              <a:alpha val="8980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3" name="AutoShape 16"/>
          <p:cNvSpPr>
            <a:spLocks noChangeAspect="1" noChangeArrowheads="1"/>
          </p:cNvSpPr>
          <p:nvPr/>
        </p:nvSpPr>
        <p:spPr bwMode="auto">
          <a:xfrm rot="10800000" flipH="1" flipV="1">
            <a:off x="3181353" y="5459413"/>
            <a:ext cx="369887" cy="252412"/>
          </a:xfrm>
          <a:prstGeom prst="rightArrow">
            <a:avLst>
              <a:gd name="adj1" fmla="val 51259"/>
              <a:gd name="adj2" fmla="val 51174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5" name="AutoShape 16"/>
          <p:cNvSpPr>
            <a:spLocks noChangeAspect="1" noChangeArrowheads="1"/>
          </p:cNvSpPr>
          <p:nvPr/>
        </p:nvSpPr>
        <p:spPr bwMode="auto">
          <a:xfrm>
            <a:off x="7804153" y="4522788"/>
            <a:ext cx="406400" cy="233362"/>
          </a:xfrm>
          <a:prstGeom prst="rightArrow">
            <a:avLst>
              <a:gd name="adj1" fmla="val 51259"/>
              <a:gd name="adj2" fmla="val 51174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8131178" y="4483100"/>
            <a:ext cx="54927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SPI’s</a:t>
            </a: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</a:t>
            </a:r>
          </a:p>
        </p:txBody>
      </p:sp>
      <p:sp>
        <p:nvSpPr>
          <p:cNvPr id="117" name="Text Box 59"/>
          <p:cNvSpPr txBox="1">
            <a:spLocks noChangeArrowheads="1"/>
          </p:cNvSpPr>
          <p:nvPr/>
        </p:nvSpPr>
        <p:spPr bwMode="auto">
          <a:xfrm>
            <a:off x="8167690" y="5270500"/>
            <a:ext cx="985838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 &amp; Q 14 Bits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F=0Hz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Fs</a:t>
            </a: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=4MSPS</a:t>
            </a:r>
            <a:endParaRPr lang="pt-BR" sz="12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8" name="Line 58"/>
          <p:cNvSpPr>
            <a:spLocks noChangeShapeType="1"/>
          </p:cNvSpPr>
          <p:nvPr/>
        </p:nvSpPr>
        <p:spPr bwMode="auto">
          <a:xfrm rot="5400000" flipH="1" flipV="1">
            <a:off x="4017965" y="6046788"/>
            <a:ext cx="190500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9" name="AutoShape 16"/>
          <p:cNvSpPr>
            <a:spLocks noChangeAspect="1" noChangeArrowheads="1"/>
          </p:cNvSpPr>
          <p:nvPr/>
        </p:nvSpPr>
        <p:spPr bwMode="auto">
          <a:xfrm>
            <a:off x="7014730" y="5500688"/>
            <a:ext cx="365125" cy="233362"/>
          </a:xfrm>
          <a:prstGeom prst="rightArrow">
            <a:avLst>
              <a:gd name="adj1" fmla="val 51259"/>
              <a:gd name="adj2" fmla="val 51174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0" name="Text Box 48"/>
          <p:cNvSpPr txBox="1">
            <a:spLocks noChangeArrowheads="1"/>
          </p:cNvSpPr>
          <p:nvPr/>
        </p:nvSpPr>
        <p:spPr bwMode="auto">
          <a:xfrm>
            <a:off x="3775078" y="6142038"/>
            <a:ext cx="69056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10MHz</a:t>
            </a: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6545265" y="3594100"/>
            <a:ext cx="741363" cy="461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DDS4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24MHz</a:t>
            </a:r>
          </a:p>
        </p:txBody>
      </p:sp>
      <p:sp>
        <p:nvSpPr>
          <p:cNvPr id="122" name="Line 58"/>
          <p:cNvSpPr>
            <a:spLocks noChangeShapeType="1"/>
          </p:cNvSpPr>
          <p:nvPr/>
        </p:nvSpPr>
        <p:spPr bwMode="auto">
          <a:xfrm rot="10800000" flipH="1" flipV="1">
            <a:off x="6915947" y="4033837"/>
            <a:ext cx="0" cy="200025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3" name="Retângulo 122"/>
          <p:cNvSpPr/>
          <p:nvPr/>
        </p:nvSpPr>
        <p:spPr bwMode="auto">
          <a:xfrm>
            <a:off x="2392365" y="4881563"/>
            <a:ext cx="80962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kern="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</a:t>
            </a:r>
            <a:r>
              <a:rPr lang="pt-BR" sz="1200" b="1" kern="0" dirty="0" err="1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TLMs</a:t>
            </a:r>
            <a:r>
              <a:rPr lang="pt-BR" sz="1200" b="1" kern="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 I</a:t>
            </a:r>
            <a:r>
              <a:rPr lang="pt-BR" sz="1200" b="1" kern="0" baseline="-2500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2</a:t>
            </a:r>
            <a:r>
              <a:rPr lang="pt-BR" sz="1200" b="1" kern="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C 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24" name="Rectangle 9"/>
          <p:cNvSpPr>
            <a:spLocks noChangeArrowheads="1"/>
          </p:cNvSpPr>
          <p:nvPr/>
        </p:nvSpPr>
        <p:spPr bwMode="auto">
          <a:xfrm>
            <a:off x="3544212" y="4742287"/>
            <a:ext cx="489348" cy="454378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TMC</a:t>
            </a: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rot="5400000" flipH="1" flipV="1">
            <a:off x="7477146" y="6016625"/>
            <a:ext cx="190500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6605590" y="6076950"/>
            <a:ext cx="539750" cy="277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1,5 V</a:t>
            </a:r>
          </a:p>
        </p:txBody>
      </p:sp>
      <p:sp>
        <p:nvSpPr>
          <p:cNvPr id="127" name="Rectangle 11"/>
          <p:cNvSpPr>
            <a:spLocks noChangeArrowheads="1"/>
          </p:cNvSpPr>
          <p:nvPr/>
        </p:nvSpPr>
        <p:spPr bwMode="auto">
          <a:xfrm rot="10800000">
            <a:off x="7180164" y="6097283"/>
            <a:ext cx="474680" cy="2627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200" b="1" dirty="0">
              <a:solidFill>
                <a:schemeClr val="bg1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128" name="Rectangle 17"/>
          <p:cNvSpPr>
            <a:spLocks noChangeArrowheads="1"/>
          </p:cNvSpPr>
          <p:nvPr/>
        </p:nvSpPr>
        <p:spPr bwMode="auto">
          <a:xfrm>
            <a:off x="7180164" y="6141132"/>
            <a:ext cx="474680" cy="18235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Helvetica Light" charset="0"/>
              </a:rPr>
              <a:t>VC</a:t>
            </a:r>
          </a:p>
        </p:txBody>
      </p:sp>
      <p:sp>
        <p:nvSpPr>
          <p:cNvPr id="132" name="Rectangle 11"/>
          <p:cNvSpPr>
            <a:spLocks noChangeArrowheads="1"/>
          </p:cNvSpPr>
          <p:nvPr/>
        </p:nvSpPr>
        <p:spPr bwMode="auto">
          <a:xfrm>
            <a:off x="6282256" y="5268768"/>
            <a:ext cx="745541" cy="568390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95kHz</a:t>
            </a:r>
          </a:p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SHIFT</a:t>
            </a:r>
          </a:p>
        </p:txBody>
      </p:sp>
      <p:cxnSp>
        <p:nvCxnSpPr>
          <p:cNvPr id="133" name="Forma 132"/>
          <p:cNvCxnSpPr/>
          <p:nvPr/>
        </p:nvCxnSpPr>
        <p:spPr bwMode="auto">
          <a:xfrm rot="16200000" flipV="1">
            <a:off x="4048128" y="4943475"/>
            <a:ext cx="419100" cy="431800"/>
          </a:xfrm>
          <a:prstGeom prst="bentConnector2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miter lim="0"/>
            <a:headEnd type="none" w="med" len="med"/>
            <a:tailEnd type="triangle" w="med" len="med"/>
          </a:ln>
          <a:effectLst/>
        </p:spPr>
      </p:cxnSp>
      <p:grpSp>
        <p:nvGrpSpPr>
          <p:cNvPr id="134" name="Grupo 336"/>
          <p:cNvGrpSpPr>
            <a:grpSpLocks/>
          </p:cNvGrpSpPr>
          <p:nvPr/>
        </p:nvGrpSpPr>
        <p:grpSpPr bwMode="auto">
          <a:xfrm>
            <a:off x="3870328" y="5476859"/>
            <a:ext cx="365125" cy="257174"/>
            <a:chOff x="2855160" y="5444582"/>
            <a:chExt cx="365132" cy="258048"/>
          </a:xfrm>
        </p:grpSpPr>
        <p:sp>
          <p:nvSpPr>
            <p:cNvPr id="199" name="AutoShape 16"/>
            <p:cNvSpPr>
              <a:spLocks noChangeAspect="1" noChangeArrowheads="1"/>
            </p:cNvSpPr>
            <p:nvPr/>
          </p:nvSpPr>
          <p:spPr bwMode="auto">
            <a:xfrm>
              <a:off x="2855160" y="5444582"/>
              <a:ext cx="365132" cy="97167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0" name="AutoShape 16"/>
            <p:cNvSpPr>
              <a:spLocks noChangeAspect="1" noChangeArrowheads="1"/>
            </p:cNvSpPr>
            <p:nvPr/>
          </p:nvSpPr>
          <p:spPr bwMode="auto">
            <a:xfrm>
              <a:off x="2855160" y="5605464"/>
              <a:ext cx="365132" cy="97166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35" name="Rectangle 9"/>
          <p:cNvSpPr>
            <a:spLocks noChangeArrowheads="1"/>
          </p:cNvSpPr>
          <p:nvPr/>
        </p:nvSpPr>
        <p:spPr bwMode="auto">
          <a:xfrm>
            <a:off x="3558117" y="5366900"/>
            <a:ext cx="477754" cy="470248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SPC</a:t>
            </a:r>
          </a:p>
        </p:txBody>
      </p:sp>
      <p:grpSp>
        <p:nvGrpSpPr>
          <p:cNvPr id="139" name="Grupo 325"/>
          <p:cNvGrpSpPr>
            <a:grpSpLocks/>
          </p:cNvGrpSpPr>
          <p:nvPr/>
        </p:nvGrpSpPr>
        <p:grpSpPr bwMode="auto">
          <a:xfrm>
            <a:off x="5220160" y="5476859"/>
            <a:ext cx="365125" cy="257174"/>
            <a:chOff x="3509145" y="5444582"/>
            <a:chExt cx="365132" cy="258048"/>
          </a:xfrm>
        </p:grpSpPr>
        <p:sp>
          <p:nvSpPr>
            <p:cNvPr id="197" name="AutoShape 16"/>
            <p:cNvSpPr>
              <a:spLocks noChangeAspect="1" noChangeArrowheads="1"/>
            </p:cNvSpPr>
            <p:nvPr/>
          </p:nvSpPr>
          <p:spPr bwMode="auto">
            <a:xfrm>
              <a:off x="3509145" y="5444582"/>
              <a:ext cx="365132" cy="97167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8" name="AutoShape 16"/>
            <p:cNvSpPr>
              <a:spLocks noChangeAspect="1" noChangeArrowheads="1"/>
            </p:cNvSpPr>
            <p:nvPr/>
          </p:nvSpPr>
          <p:spPr bwMode="auto">
            <a:xfrm>
              <a:off x="3509145" y="5605464"/>
              <a:ext cx="365132" cy="97166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9" name="Grupo 326"/>
          <p:cNvGrpSpPr>
            <a:grpSpLocks/>
          </p:cNvGrpSpPr>
          <p:nvPr/>
        </p:nvGrpSpPr>
        <p:grpSpPr bwMode="auto">
          <a:xfrm>
            <a:off x="5903480" y="5476859"/>
            <a:ext cx="365125" cy="257174"/>
            <a:chOff x="3509420" y="5444582"/>
            <a:chExt cx="365132" cy="258048"/>
          </a:xfrm>
        </p:grpSpPr>
        <p:sp>
          <p:nvSpPr>
            <p:cNvPr id="195" name="AutoShape 16"/>
            <p:cNvSpPr>
              <a:spLocks noChangeAspect="1" noChangeArrowheads="1"/>
            </p:cNvSpPr>
            <p:nvPr/>
          </p:nvSpPr>
          <p:spPr bwMode="auto">
            <a:xfrm>
              <a:off x="3509420" y="5444582"/>
              <a:ext cx="365132" cy="97167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6" name="AutoShape 16"/>
            <p:cNvSpPr>
              <a:spLocks noChangeAspect="1" noChangeArrowheads="1"/>
            </p:cNvSpPr>
            <p:nvPr/>
          </p:nvSpPr>
          <p:spPr bwMode="auto">
            <a:xfrm>
              <a:off x="3509420" y="5605464"/>
              <a:ext cx="365132" cy="97166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60" name="Rectangle 11"/>
          <p:cNvSpPr>
            <a:spLocks noChangeArrowheads="1"/>
          </p:cNvSpPr>
          <p:nvPr/>
        </p:nvSpPr>
        <p:spPr bwMode="auto">
          <a:xfrm>
            <a:off x="5599572" y="5375246"/>
            <a:ext cx="467647" cy="461903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	  32</a:t>
            </a:r>
          </a:p>
        </p:txBody>
      </p:sp>
      <p:sp>
        <p:nvSpPr>
          <p:cNvPr id="162" name="Rectangle 11"/>
          <p:cNvSpPr>
            <a:spLocks noChangeArrowheads="1"/>
          </p:cNvSpPr>
          <p:nvPr/>
        </p:nvSpPr>
        <p:spPr bwMode="auto">
          <a:xfrm>
            <a:off x="7389944" y="5268768"/>
            <a:ext cx="467647" cy="626021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</a:rPr>
              <a:t>PM </a:t>
            </a:r>
          </a:p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</a:rPr>
              <a:t>1.8 </a:t>
            </a:r>
          </a:p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 err="1">
                <a:solidFill>
                  <a:sysClr val="window" lastClr="FFFFFF"/>
                </a:solidFill>
                <a:latin typeface="Calibri" pitchFamily="34" charset="0"/>
              </a:rPr>
              <a:t>rad</a:t>
            </a:r>
            <a:endParaRPr lang="pt-BR" sz="1200" b="1" kern="0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63" name="Grupo 333"/>
          <p:cNvGrpSpPr>
            <a:grpSpLocks/>
          </p:cNvGrpSpPr>
          <p:nvPr/>
        </p:nvGrpSpPr>
        <p:grpSpPr bwMode="auto">
          <a:xfrm>
            <a:off x="7847015" y="5462571"/>
            <a:ext cx="365125" cy="257174"/>
            <a:chOff x="3508928" y="5444578"/>
            <a:chExt cx="365132" cy="258048"/>
          </a:xfrm>
        </p:grpSpPr>
        <p:sp>
          <p:nvSpPr>
            <p:cNvPr id="170" name="AutoShape 16"/>
            <p:cNvSpPr>
              <a:spLocks noChangeAspect="1" noChangeArrowheads="1"/>
            </p:cNvSpPr>
            <p:nvPr/>
          </p:nvSpPr>
          <p:spPr bwMode="auto">
            <a:xfrm>
              <a:off x="3508928" y="5444578"/>
              <a:ext cx="365132" cy="97166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3" name="AutoShape 16"/>
            <p:cNvSpPr>
              <a:spLocks noChangeAspect="1" noChangeArrowheads="1"/>
            </p:cNvSpPr>
            <p:nvPr/>
          </p:nvSpPr>
          <p:spPr bwMode="auto">
            <a:xfrm>
              <a:off x="3508928" y="5605459"/>
              <a:ext cx="365132" cy="97167"/>
            </a:xfrm>
            <a:prstGeom prst="rightArrow">
              <a:avLst>
                <a:gd name="adj1" fmla="val 51259"/>
                <a:gd name="adj2" fmla="val 5117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kern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65" name="Text Box 59"/>
          <p:cNvSpPr txBox="1">
            <a:spLocks noChangeArrowheads="1"/>
          </p:cNvSpPr>
          <p:nvPr/>
        </p:nvSpPr>
        <p:spPr bwMode="auto">
          <a:xfrm>
            <a:off x="4892437" y="4281989"/>
            <a:ext cx="1652587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Space</a:t>
            </a: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</a:t>
            </a:r>
            <a:r>
              <a:rPr lang="pt-BR" sz="1200" b="1" kern="0" dirty="0" err="1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Available</a:t>
            </a:r>
            <a:endParaRPr lang="pt-BR" sz="1200" b="1" kern="0" dirty="0">
              <a:solidFill>
                <a:schemeClr val="bg1"/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A3PE3000 FPGA – ACTEL ProASIC3 3,3V</a:t>
            </a:r>
          </a:p>
        </p:txBody>
      </p:sp>
      <p:sp>
        <p:nvSpPr>
          <p:cNvPr id="166" name="Rectangle 17"/>
          <p:cNvSpPr>
            <a:spLocks noChangeArrowheads="1"/>
          </p:cNvSpPr>
          <p:nvPr/>
        </p:nvSpPr>
        <p:spPr bwMode="auto">
          <a:xfrm>
            <a:off x="7218392" y="4404601"/>
            <a:ext cx="586698" cy="463493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 err="1">
                <a:solidFill>
                  <a:sysClr val="window" lastClr="FFFFFF"/>
                </a:solidFill>
                <a:latin typeface="Calibri" pitchFamily="34" charset="0"/>
              </a:rPr>
              <a:t>Prg</a:t>
            </a: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</a:rPr>
              <a:t> SPI</a:t>
            </a:r>
          </a:p>
        </p:txBody>
      </p:sp>
      <p:cxnSp>
        <p:nvCxnSpPr>
          <p:cNvPr id="168" name="Conector de seta reta 133"/>
          <p:cNvCxnSpPr>
            <a:cxnSpLocks noChangeShapeType="1"/>
          </p:cNvCxnSpPr>
          <p:nvPr/>
        </p:nvCxnSpPr>
        <p:spPr bwMode="auto">
          <a:xfrm flipV="1">
            <a:off x="5718731" y="5462113"/>
            <a:ext cx="0" cy="219007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miter lim="0"/>
            <a:headEnd/>
            <a:tailEnd type="triangle" w="med" len="med"/>
          </a:ln>
        </p:spPr>
      </p:cxnSp>
      <p:sp>
        <p:nvSpPr>
          <p:cNvPr id="169" name="AutoShape 16"/>
          <p:cNvSpPr>
            <a:spLocks noChangeAspect="1" noChangeArrowheads="1"/>
          </p:cNvSpPr>
          <p:nvPr/>
        </p:nvSpPr>
        <p:spPr bwMode="auto">
          <a:xfrm rot="10800000" flipV="1">
            <a:off x="3167065" y="4878388"/>
            <a:ext cx="369888" cy="252412"/>
          </a:xfrm>
          <a:prstGeom prst="rightArrow">
            <a:avLst>
              <a:gd name="adj1" fmla="val 51259"/>
              <a:gd name="adj2" fmla="val 51174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kern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01" name="Conector angulado 120"/>
          <p:cNvCxnSpPr>
            <a:cxnSpLocks noChangeShapeType="1"/>
            <a:stCxn id="219" idx="2"/>
            <a:endCxn id="113" idx="1"/>
          </p:cNvCxnSpPr>
          <p:nvPr/>
        </p:nvCxnSpPr>
        <p:spPr bwMode="auto">
          <a:xfrm rot="5400000">
            <a:off x="1673977" y="3560749"/>
            <a:ext cx="3532247" cy="517493"/>
          </a:xfrm>
          <a:prstGeom prst="bentConnector4">
            <a:avLst>
              <a:gd name="adj1" fmla="val 48214"/>
              <a:gd name="adj2" fmla="val 144175"/>
            </a:avLst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arrow" w="med" len="med"/>
          </a:ln>
        </p:spPr>
      </p:cxnSp>
      <p:cxnSp>
        <p:nvCxnSpPr>
          <p:cNvPr id="202" name="Conector angulado 126"/>
          <p:cNvCxnSpPr>
            <a:cxnSpLocks noChangeShapeType="1"/>
            <a:stCxn id="116" idx="0"/>
            <a:endCxn id="251" idx="2"/>
          </p:cNvCxnSpPr>
          <p:nvPr/>
        </p:nvCxnSpPr>
        <p:spPr bwMode="auto">
          <a:xfrm rot="16200000" flipV="1">
            <a:off x="5508231" y="1585515"/>
            <a:ext cx="2351087" cy="3444084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prstDash val="sysDash"/>
            <a:miter lim="0"/>
            <a:headEnd/>
            <a:tailEnd type="arrow" w="med" len="med"/>
          </a:ln>
        </p:spPr>
      </p:cxnSp>
      <p:sp>
        <p:nvSpPr>
          <p:cNvPr id="208" name="Retângulo 207"/>
          <p:cNvSpPr/>
          <p:nvPr/>
        </p:nvSpPr>
        <p:spPr bwMode="auto">
          <a:xfrm>
            <a:off x="643062" y="2871144"/>
            <a:ext cx="2350754" cy="110306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12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9" name="Retângulo 208"/>
          <p:cNvSpPr/>
          <p:nvPr/>
        </p:nvSpPr>
        <p:spPr bwMode="auto">
          <a:xfrm>
            <a:off x="636728" y="940455"/>
            <a:ext cx="2350471" cy="18468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defTabSz="584200" hangingPunct="0">
              <a:defRPr/>
            </a:pPr>
            <a:endParaRPr lang="pt-BR" sz="1200">
              <a:solidFill>
                <a:srgbClr val="000000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210" name="Retângulo 209"/>
          <p:cNvSpPr/>
          <p:nvPr/>
        </p:nvSpPr>
        <p:spPr bwMode="auto">
          <a:xfrm>
            <a:off x="739033" y="1210621"/>
            <a:ext cx="1917973" cy="876589"/>
          </a:xfrm>
          <a:prstGeom prst="rect">
            <a:avLst/>
          </a:prstGeom>
          <a:solidFill>
            <a:srgbClr val="AAC1D6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1" name="Line 76"/>
          <p:cNvSpPr>
            <a:spLocks noChangeShapeType="1"/>
          </p:cNvSpPr>
          <p:nvPr/>
        </p:nvSpPr>
        <p:spPr bwMode="auto">
          <a:xfrm>
            <a:off x="542896" y="1617663"/>
            <a:ext cx="39052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2" name="AutoShape 70"/>
          <p:cNvSpPr>
            <a:spLocks noChangeArrowheads="1"/>
          </p:cNvSpPr>
          <p:nvPr/>
        </p:nvSpPr>
        <p:spPr bwMode="auto">
          <a:xfrm flipH="1">
            <a:off x="1563370" y="1374460"/>
            <a:ext cx="752658" cy="508933"/>
          </a:xfrm>
          <a:prstGeom prst="homePlate">
            <a:avLst>
              <a:gd name="adj" fmla="val 3514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Helvetica Light" charset="0"/>
              </a:rPr>
              <a:t>∑−∆ ADC</a:t>
            </a:r>
          </a:p>
        </p:txBody>
      </p:sp>
      <p:sp>
        <p:nvSpPr>
          <p:cNvPr id="213" name="Text Box 59"/>
          <p:cNvSpPr txBox="1">
            <a:spLocks noChangeArrowheads="1"/>
          </p:cNvSpPr>
          <p:nvPr/>
        </p:nvSpPr>
        <p:spPr bwMode="auto">
          <a:xfrm>
            <a:off x="633383" y="939800"/>
            <a:ext cx="105410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AD9874 - 5V</a:t>
            </a:r>
          </a:p>
        </p:txBody>
      </p:sp>
      <p:sp>
        <p:nvSpPr>
          <p:cNvPr id="214" name="Line 58"/>
          <p:cNvSpPr>
            <a:spLocks noChangeShapeType="1"/>
          </p:cNvSpPr>
          <p:nvPr/>
        </p:nvSpPr>
        <p:spPr bwMode="auto">
          <a:xfrm flipV="1">
            <a:off x="1331883" y="1628775"/>
            <a:ext cx="23018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5" name="AutoShape 34"/>
          <p:cNvSpPr>
            <a:spLocks noChangeArrowheads="1"/>
          </p:cNvSpPr>
          <p:nvPr/>
        </p:nvSpPr>
        <p:spPr bwMode="auto">
          <a:xfrm>
            <a:off x="2316133" y="1512888"/>
            <a:ext cx="900113" cy="233362"/>
          </a:xfrm>
          <a:prstGeom prst="rightArrow">
            <a:avLst>
              <a:gd name="adj1" fmla="val 50000"/>
              <a:gd name="adj2" fmla="val 31381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6" name="AutoShape 40"/>
          <p:cNvSpPr>
            <a:spLocks noChangeArrowheads="1"/>
          </p:cNvSpPr>
          <p:nvPr/>
        </p:nvSpPr>
        <p:spPr bwMode="auto">
          <a:xfrm flipH="1">
            <a:off x="959488" y="1452441"/>
            <a:ext cx="377804" cy="352970"/>
          </a:xfrm>
          <a:prstGeom prst="flowChartSummingJunct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Calibri" pitchFamily="34" charset="0"/>
                <a:sym typeface="Helvetica Light" charset="0"/>
              </a:rPr>
              <a:t>X</a:t>
            </a:r>
          </a:p>
        </p:txBody>
      </p:sp>
      <p:sp>
        <p:nvSpPr>
          <p:cNvPr id="217" name="Line 58"/>
          <p:cNvSpPr>
            <a:spLocks noChangeShapeType="1"/>
          </p:cNvSpPr>
          <p:nvPr/>
        </p:nvSpPr>
        <p:spPr bwMode="auto">
          <a:xfrm rot="16200000">
            <a:off x="1583502" y="2178844"/>
            <a:ext cx="33178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8" name="Text Box 48"/>
          <p:cNvSpPr txBox="1">
            <a:spLocks noChangeArrowheads="1"/>
          </p:cNvSpPr>
          <p:nvPr/>
        </p:nvSpPr>
        <p:spPr bwMode="auto">
          <a:xfrm>
            <a:off x="1498571" y="2349500"/>
            <a:ext cx="51117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SPI 4</a:t>
            </a:r>
          </a:p>
        </p:txBody>
      </p:sp>
      <p:sp>
        <p:nvSpPr>
          <p:cNvPr id="219" name="Text Box 59"/>
          <p:cNvSpPr txBox="1">
            <a:spLocks noChangeArrowheads="1"/>
          </p:cNvSpPr>
          <p:nvPr/>
        </p:nvSpPr>
        <p:spPr bwMode="auto">
          <a:xfrm>
            <a:off x="3128933" y="1222375"/>
            <a:ext cx="1139825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I &amp; Q Serial </a:t>
            </a:r>
            <a:endParaRPr lang="pt-BR" sz="1200" b="1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Fc=0Hz</a:t>
            </a:r>
            <a:endParaRPr lang="pt-BR" sz="1200" b="1" kern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16 </a:t>
            </a: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Bits </a:t>
            </a:r>
            <a:r>
              <a:rPr lang="pt-BR" sz="1200" b="1" kern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Fs</a:t>
            </a: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=125kSPS</a:t>
            </a:r>
            <a:endParaRPr lang="pt-BR" sz="12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0" name="Text Box 48"/>
          <p:cNvSpPr txBox="1">
            <a:spLocks noChangeArrowheads="1"/>
          </p:cNvSpPr>
          <p:nvPr/>
        </p:nvSpPr>
        <p:spPr bwMode="auto">
          <a:xfrm>
            <a:off x="698471" y="3519688"/>
            <a:ext cx="5651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SPI 2</a:t>
            </a:r>
          </a:p>
        </p:txBody>
      </p:sp>
      <p:sp>
        <p:nvSpPr>
          <p:cNvPr id="223" name="Line 58"/>
          <p:cNvSpPr>
            <a:spLocks noChangeShapeType="1"/>
          </p:cNvSpPr>
          <p:nvPr/>
        </p:nvSpPr>
        <p:spPr bwMode="auto">
          <a:xfrm rot="5400000" flipH="1" flipV="1">
            <a:off x="879446" y="3418088"/>
            <a:ext cx="203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4" name="Text Box 48"/>
          <p:cNvSpPr txBox="1">
            <a:spLocks noChangeArrowheads="1"/>
          </p:cNvSpPr>
          <p:nvPr/>
        </p:nvSpPr>
        <p:spPr bwMode="auto">
          <a:xfrm>
            <a:off x="1895446" y="3030738"/>
            <a:ext cx="70802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10MHz</a:t>
            </a:r>
          </a:p>
        </p:txBody>
      </p:sp>
      <p:sp>
        <p:nvSpPr>
          <p:cNvPr id="225" name="Line 58"/>
          <p:cNvSpPr>
            <a:spLocks noChangeShapeType="1"/>
          </p:cNvSpPr>
          <p:nvPr/>
        </p:nvSpPr>
        <p:spPr bwMode="auto">
          <a:xfrm flipH="1">
            <a:off x="1617633" y="3160913"/>
            <a:ext cx="31273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n>
                <a:solidFill>
                  <a:schemeClr val="bg1">
                    <a:lumMod val="75000"/>
                  </a:schemeClr>
                </a:solidFill>
              </a:ln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6" name="Retângulo 225"/>
          <p:cNvSpPr/>
          <p:nvPr/>
        </p:nvSpPr>
        <p:spPr bwMode="auto">
          <a:xfrm>
            <a:off x="1192183" y="3567313"/>
            <a:ext cx="1795463" cy="357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Sint. ADF4001 - 3,3V</a:t>
            </a:r>
          </a:p>
          <a:p>
            <a:pPr algn="r">
              <a:lnSpc>
                <a:spcPts val="1000"/>
              </a:lnSpc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VCO </a:t>
            </a:r>
            <a:r>
              <a:rPr lang="pt-BR" sz="1200" b="1" kern="0" dirty="0" err="1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Ros</a:t>
            </a: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sym typeface="Helvetica Light" charset="0"/>
              </a:rPr>
              <a:t>-70-119 - 5V</a:t>
            </a:r>
            <a:endParaRPr lang="pt-B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7" name="Line 58"/>
          <p:cNvSpPr>
            <a:spLocks noChangeShapeType="1"/>
          </p:cNvSpPr>
          <p:nvPr/>
        </p:nvSpPr>
        <p:spPr bwMode="auto">
          <a:xfrm rot="16200000" flipH="1">
            <a:off x="2103773" y="2152762"/>
            <a:ext cx="336332" cy="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8" name="Line 58"/>
          <p:cNvSpPr>
            <a:spLocks noChangeShapeType="1"/>
          </p:cNvSpPr>
          <p:nvPr/>
        </p:nvSpPr>
        <p:spPr bwMode="auto">
          <a:xfrm rot="16200000">
            <a:off x="482570" y="2466976"/>
            <a:ext cx="13239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9" name="Retângulo 228"/>
          <p:cNvSpPr/>
          <p:nvPr/>
        </p:nvSpPr>
        <p:spPr bwMode="auto">
          <a:xfrm>
            <a:off x="1939699" y="2320925"/>
            <a:ext cx="681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</a:rPr>
              <a:t>DDS4</a:t>
            </a:r>
          </a:p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</a:rPr>
              <a:t>24 MHz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30" name="Text Box 48"/>
          <p:cNvSpPr txBox="1">
            <a:spLocks noChangeArrowheads="1"/>
          </p:cNvSpPr>
          <p:nvPr/>
        </p:nvSpPr>
        <p:spPr bwMode="auto">
          <a:xfrm>
            <a:off x="622271" y="2105025"/>
            <a:ext cx="62230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67 </a:t>
            </a:r>
            <a:r>
              <a:rPr lang="pt-BR" sz="1200" b="1" kern="0" dirty="0">
                <a:solidFill>
                  <a:schemeClr val="bg1"/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MHz</a:t>
            </a:r>
          </a:p>
        </p:txBody>
      </p:sp>
      <p:sp>
        <p:nvSpPr>
          <p:cNvPr id="207" name="Retângulo 206"/>
          <p:cNvSpPr/>
          <p:nvPr/>
        </p:nvSpPr>
        <p:spPr bwMode="auto">
          <a:xfrm>
            <a:off x="357158" y="1314450"/>
            <a:ext cx="298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</a:t>
            </a: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</a:t>
            </a:r>
            <a:endParaRPr lang="pt-BR" sz="1200" dirty="0"/>
          </a:p>
        </p:txBody>
      </p:sp>
      <p:sp>
        <p:nvSpPr>
          <p:cNvPr id="205" name="Retângulo 204"/>
          <p:cNvSpPr/>
          <p:nvPr/>
        </p:nvSpPr>
        <p:spPr bwMode="auto">
          <a:xfrm>
            <a:off x="355219" y="414338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 Entrada </a:t>
            </a: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Helvetica Light" charset="0"/>
                <a:cs typeface="Helvetica Light" charset="0"/>
                <a:sym typeface="Helvetica Light" charset="0"/>
              </a:rPr>
              <a:t>1:</a:t>
            </a:r>
            <a:endParaRPr lang="pt-BR" sz="12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  <a:p>
            <a:pPr>
              <a:defRPr/>
            </a:pP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F=70MHz  </a:t>
            </a: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±</a:t>
            </a:r>
            <a:r>
              <a:rPr lang="pt-BR" sz="12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30 </a:t>
            </a:r>
            <a:r>
              <a:rPr lang="pt-BR" sz="1200" b="1" kern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KHz</a:t>
            </a:r>
            <a:endParaRPr lang="pt-BR" sz="1200" b="1" dirty="0"/>
          </a:p>
        </p:txBody>
      </p:sp>
      <p:sp>
        <p:nvSpPr>
          <p:cNvPr id="231" name="Retângulo 230"/>
          <p:cNvSpPr/>
          <p:nvPr/>
        </p:nvSpPr>
        <p:spPr>
          <a:xfrm>
            <a:off x="7956882" y="1843716"/>
            <a:ext cx="3730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kern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Oq</a:t>
            </a:r>
            <a:endParaRPr lang="pt-BR" sz="1200" dirty="0"/>
          </a:p>
        </p:txBody>
      </p:sp>
      <p:grpSp>
        <p:nvGrpSpPr>
          <p:cNvPr id="232" name="Grupo 145"/>
          <p:cNvGrpSpPr>
            <a:grpSpLocks/>
          </p:cNvGrpSpPr>
          <p:nvPr/>
        </p:nvGrpSpPr>
        <p:grpSpPr bwMode="auto">
          <a:xfrm>
            <a:off x="4176713" y="941388"/>
            <a:ext cx="4912112" cy="2079625"/>
            <a:chOff x="4176367" y="941685"/>
            <a:chExt cx="4912546" cy="2078664"/>
          </a:xfrm>
        </p:grpSpPr>
        <p:grpSp>
          <p:nvGrpSpPr>
            <p:cNvPr id="233" name="Grupo 137"/>
            <p:cNvGrpSpPr>
              <a:grpSpLocks/>
            </p:cNvGrpSpPr>
            <p:nvPr/>
          </p:nvGrpSpPr>
          <p:grpSpPr bwMode="auto">
            <a:xfrm>
              <a:off x="4176367" y="941685"/>
              <a:ext cx="3837326" cy="2078664"/>
              <a:chOff x="4007450" y="982629"/>
              <a:chExt cx="3837326" cy="2078664"/>
            </a:xfrm>
          </p:grpSpPr>
          <p:sp>
            <p:nvSpPr>
              <p:cNvPr id="235" name="Retângulo 234"/>
              <p:cNvSpPr/>
              <p:nvPr/>
            </p:nvSpPr>
            <p:spPr bwMode="auto">
              <a:xfrm>
                <a:off x="5084563" y="982629"/>
                <a:ext cx="2575116" cy="207866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584200" hangingPunct="0">
                  <a:defRPr/>
                </a:pPr>
                <a:endParaRPr lang="pt-BR" sz="1200">
                  <a:solidFill>
                    <a:srgbClr val="000000"/>
                  </a:solidFill>
                  <a:latin typeface="Calibri" pitchFamily="34" charset="0"/>
                  <a:sym typeface="Helvetica Light" charset="0"/>
                </a:endParaRPr>
              </a:p>
            </p:txBody>
          </p:sp>
          <p:sp>
            <p:nvSpPr>
              <p:cNvPr id="236" name="Rectangle 42"/>
              <p:cNvSpPr>
                <a:spLocks noChangeArrowheads="1"/>
              </p:cNvSpPr>
              <p:nvPr/>
            </p:nvSpPr>
            <p:spPr bwMode="auto">
              <a:xfrm>
                <a:off x="5145547" y="1059548"/>
                <a:ext cx="919898" cy="1367610"/>
              </a:xfrm>
              <a:prstGeom prst="rect">
                <a:avLst/>
              </a:prstGeom>
              <a:solidFill>
                <a:srgbClr val="AAC1D6">
                  <a:alpha val="89804"/>
                </a:srgbClr>
              </a:solidFill>
              <a:ln w="1270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37" name="AutoShape 34"/>
              <p:cNvSpPr>
                <a:spLocks noChangeArrowheads="1"/>
              </p:cNvSpPr>
              <p:nvPr/>
            </p:nvSpPr>
            <p:spPr bwMode="auto">
              <a:xfrm>
                <a:off x="4906054" y="1295221"/>
                <a:ext cx="420724" cy="285618"/>
              </a:xfrm>
              <a:prstGeom prst="rightArrow">
                <a:avLst>
                  <a:gd name="adj1" fmla="val 50000"/>
                  <a:gd name="adj2" fmla="val 31381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38" name="Line 36"/>
              <p:cNvSpPr>
                <a:spLocks noChangeShapeType="1"/>
              </p:cNvSpPr>
              <p:nvPr/>
            </p:nvSpPr>
            <p:spPr bwMode="auto">
              <a:xfrm>
                <a:off x="5734803" y="2012440"/>
                <a:ext cx="973223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39" name="Line 39"/>
              <p:cNvSpPr>
                <a:spLocks noChangeShapeType="1"/>
              </p:cNvSpPr>
              <p:nvPr/>
            </p:nvSpPr>
            <p:spPr bwMode="auto">
              <a:xfrm>
                <a:off x="5668122" y="1431683"/>
                <a:ext cx="1038317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40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5322449" y="1799662"/>
                <a:ext cx="650446" cy="474940"/>
              </a:xfrm>
              <a:prstGeom prst="homePlate">
                <a:avLst>
                  <a:gd name="adj" fmla="val 35165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kern="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sym typeface="Helvetica Light" charset="0"/>
                  </a:rPr>
                  <a:t>DAC</a:t>
                </a:r>
              </a:p>
            </p:txBody>
          </p:sp>
          <p:sp>
            <p:nvSpPr>
              <p:cNvPr id="241" name="Line 57"/>
              <p:cNvSpPr>
                <a:spLocks noChangeShapeType="1"/>
              </p:cNvSpPr>
              <p:nvPr/>
            </p:nvSpPr>
            <p:spPr bwMode="auto">
              <a:xfrm>
                <a:off x="6757243" y="1393601"/>
                <a:ext cx="1079595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42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5322449" y="1213500"/>
                <a:ext cx="650446" cy="474937"/>
              </a:xfrm>
              <a:prstGeom prst="homePlate">
                <a:avLst>
                  <a:gd name="adj" fmla="val 35166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kern="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sym typeface="Helvetica Light" charset="0"/>
                  </a:rPr>
                  <a:t>DAC</a:t>
                </a:r>
              </a:p>
            </p:txBody>
          </p:sp>
          <p:pic>
            <p:nvPicPr>
              <p:cNvPr id="243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40000" contrast="55000"/>
              </a:blip>
              <a:srcRect/>
              <a:stretch>
                <a:fillRect/>
              </a:stretch>
            </p:blipFill>
            <p:spPr bwMode="auto">
              <a:xfrm>
                <a:off x="6707972" y="1168603"/>
                <a:ext cx="456451" cy="4365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44" name="Line 57"/>
              <p:cNvSpPr>
                <a:spLocks noChangeShapeType="1"/>
              </p:cNvSpPr>
              <p:nvPr/>
            </p:nvSpPr>
            <p:spPr bwMode="auto">
              <a:xfrm>
                <a:off x="6765181" y="2012440"/>
                <a:ext cx="1079595" cy="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45" name="AutoShape 34"/>
              <p:cNvSpPr>
                <a:spLocks noChangeArrowheads="1"/>
              </p:cNvSpPr>
              <p:nvPr/>
            </p:nvSpPr>
            <p:spPr bwMode="auto">
              <a:xfrm>
                <a:off x="4906054" y="1893433"/>
                <a:ext cx="420724" cy="287204"/>
              </a:xfrm>
              <a:prstGeom prst="rightArrow">
                <a:avLst>
                  <a:gd name="adj1" fmla="val 50000"/>
                  <a:gd name="adj2" fmla="val 31381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pic>
            <p:nvPicPr>
              <p:cNvPr id="246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40000" contrast="55000"/>
              </a:blip>
              <a:srcRect/>
              <a:stretch>
                <a:fillRect/>
              </a:stretch>
            </p:blipFill>
            <p:spPr bwMode="auto">
              <a:xfrm>
                <a:off x="6707972" y="1785915"/>
                <a:ext cx="456451" cy="4365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47" name="Text Box 59"/>
              <p:cNvSpPr txBox="1">
                <a:spLocks noChangeArrowheads="1"/>
              </p:cNvSpPr>
              <p:nvPr/>
            </p:nvSpPr>
            <p:spPr bwMode="auto">
              <a:xfrm>
                <a:off x="5094983" y="2748700"/>
                <a:ext cx="1131988" cy="27768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kern="0" dirty="0">
                    <a:solidFill>
                      <a:schemeClr val="bg1"/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AD9767 –3,3V</a:t>
                </a:r>
              </a:p>
            </p:txBody>
          </p:sp>
          <p:sp>
            <p:nvSpPr>
              <p:cNvPr id="248" name="Text Box 59"/>
              <p:cNvSpPr txBox="1">
                <a:spLocks noChangeArrowheads="1"/>
              </p:cNvSpPr>
              <p:nvPr/>
            </p:nvSpPr>
            <p:spPr bwMode="auto">
              <a:xfrm>
                <a:off x="6361920" y="2175877"/>
                <a:ext cx="1184380" cy="64740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>
                    <a:solidFill>
                      <a:schemeClr val="bg1"/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LPF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 smtClean="0">
                    <a:solidFill>
                      <a:schemeClr val="bg1"/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Ordem 3</a:t>
                </a:r>
                <a:endParaRPr lang="pt-BR" sz="1200" b="1" kern="0" dirty="0">
                  <a:solidFill>
                    <a:schemeClr val="bg1"/>
                  </a:solidFill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>
                    <a:solidFill>
                      <a:schemeClr val="bg1"/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 F3db= 1,5MHz</a:t>
                </a:r>
              </a:p>
            </p:txBody>
          </p:sp>
          <p:sp>
            <p:nvSpPr>
              <p:cNvPr id="249" name="Text Box 59"/>
              <p:cNvSpPr txBox="1">
                <a:spLocks noChangeArrowheads="1"/>
              </p:cNvSpPr>
              <p:nvPr/>
            </p:nvSpPr>
            <p:spPr bwMode="auto">
              <a:xfrm>
                <a:off x="4007450" y="1228577"/>
                <a:ext cx="879553" cy="83146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             </a:t>
                </a:r>
                <a:r>
                  <a:rPr lang="pt-BR" sz="1200" b="1" kern="0" dirty="0" err="1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Fc</a:t>
                </a:r>
                <a:r>
                  <a:rPr lang="pt-BR" sz="12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=0Hz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14 Bits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kern="0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Fs</a:t>
                </a:r>
                <a:r>
                  <a:rPr lang="pt-BR" sz="1200" b="1" kern="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=4MSPS</a:t>
                </a:r>
                <a:endParaRPr lang="pt-BR" sz="1200" b="1" kern="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50" name="Retângulo 249"/>
              <p:cNvSpPr/>
              <p:nvPr/>
            </p:nvSpPr>
            <p:spPr>
              <a:xfrm>
                <a:off x="4664733" y="1250792"/>
                <a:ext cx="261960" cy="276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 I</a:t>
                </a:r>
                <a:endParaRPr lang="pt-BR" sz="1200" dirty="0"/>
              </a:p>
            </p:txBody>
          </p:sp>
          <p:sp>
            <p:nvSpPr>
              <p:cNvPr id="251" name="Retângulo 250"/>
              <p:cNvSpPr/>
              <p:nvPr/>
            </p:nvSpPr>
            <p:spPr>
              <a:xfrm>
                <a:off x="4647269" y="1895019"/>
                <a:ext cx="290539" cy="277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Helvetica Light" charset="0"/>
                    <a:cs typeface="Helvetica Light" charset="0"/>
                    <a:sym typeface="Helvetica Light" charset="0"/>
                  </a:rPr>
                  <a:t>Q</a:t>
                </a:r>
                <a:endParaRPr lang="pt-BR" sz="1200" dirty="0"/>
              </a:p>
            </p:txBody>
          </p:sp>
        </p:grpSp>
        <p:sp>
          <p:nvSpPr>
            <p:cNvPr id="234" name="Retângulo 233"/>
            <p:cNvSpPr/>
            <p:nvPr/>
          </p:nvSpPr>
          <p:spPr>
            <a:xfrm>
              <a:off x="8099453" y="1254277"/>
              <a:ext cx="989460" cy="830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kern="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sym typeface="Helvetica Light" charset="0"/>
                </a:rPr>
                <a:t>Saídas</a:t>
              </a:r>
              <a:endPara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endParaRPr>
            </a:p>
            <a:p>
              <a:pPr algn="ctr">
                <a:defRPr/>
              </a:pPr>
              <a:r>
                <a:rPr lang="pt-BR" sz="1200" b="1" kern="0" dirty="0" err="1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sym typeface="Helvetica Light" charset="0"/>
                </a:rPr>
                <a:t>Fc</a:t>
              </a:r>
              <a:r>
                <a:rPr lang="pt-BR" sz="1200" b="1" kern="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sym typeface="Helvetica Light" charset="0"/>
                </a:rPr>
                <a:t>=0Hz</a:t>
              </a: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sym typeface="Helvetica Light" charset="0"/>
                </a:rPr>
                <a:t>B=1.25 MHz</a:t>
              </a:r>
              <a:endPara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endParaRPr>
            </a:p>
            <a:p>
              <a:pPr algn="ctr">
                <a:defRPr/>
              </a:pPr>
              <a:r>
                <a:rPr lang="pt-BR" sz="1200" b="1" kern="0" dirty="0" err="1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sym typeface="Helvetica Light" charset="0"/>
                </a:rPr>
                <a:t>I&amp;Q</a:t>
              </a:r>
              <a:endParaRPr lang="pt-BR" sz="1200" dirty="0"/>
            </a:p>
          </p:txBody>
        </p:sp>
      </p:grpSp>
      <p:sp>
        <p:nvSpPr>
          <p:cNvPr id="252" name="Text Box 59"/>
          <p:cNvSpPr txBox="1">
            <a:spLocks noChangeArrowheads="1"/>
          </p:cNvSpPr>
          <p:nvPr/>
        </p:nvSpPr>
        <p:spPr bwMode="auto">
          <a:xfrm>
            <a:off x="7959725" y="1201738"/>
            <a:ext cx="3365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Helvetica Light" charset="0"/>
              </a:rPr>
              <a:t>Oi</a:t>
            </a:r>
            <a:endParaRPr lang="pt-BR" sz="12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1" name="Rectangle 11"/>
          <p:cNvSpPr>
            <a:spLocks noChangeArrowheads="1"/>
          </p:cNvSpPr>
          <p:nvPr/>
        </p:nvSpPr>
        <p:spPr bwMode="auto">
          <a:xfrm>
            <a:off x="802021" y="2980872"/>
            <a:ext cx="825386" cy="3359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200" dirty="0">
              <a:solidFill>
                <a:schemeClr val="bg1"/>
              </a:solidFill>
              <a:latin typeface="Calibri" pitchFamily="34" charset="0"/>
              <a:sym typeface="Helvetica Light" charset="0"/>
            </a:endParaRPr>
          </a:p>
        </p:txBody>
      </p:sp>
      <p:sp>
        <p:nvSpPr>
          <p:cNvPr id="222" name="Rectangle 17"/>
          <p:cNvSpPr>
            <a:spLocks noChangeArrowheads="1"/>
          </p:cNvSpPr>
          <p:nvPr/>
        </p:nvSpPr>
        <p:spPr bwMode="auto">
          <a:xfrm>
            <a:off x="945664" y="3043535"/>
            <a:ext cx="515897" cy="21899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Helvetica Light" charset="0"/>
              </a:rPr>
              <a:t>DDS</a:t>
            </a:r>
            <a:r>
              <a:rPr lang="pt-BR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Helvetica Light" charset="0"/>
              </a:rPr>
              <a:t> 2</a:t>
            </a:r>
          </a:p>
        </p:txBody>
      </p:sp>
      <p:grpSp>
        <p:nvGrpSpPr>
          <p:cNvPr id="138" name="Grupo 137"/>
          <p:cNvGrpSpPr/>
          <p:nvPr/>
        </p:nvGrpSpPr>
        <p:grpSpPr>
          <a:xfrm>
            <a:off x="4572000" y="5357826"/>
            <a:ext cx="839783" cy="470258"/>
            <a:chOff x="7026278" y="5367124"/>
            <a:chExt cx="839783" cy="470258"/>
          </a:xfrm>
        </p:grpSpPr>
        <p:grpSp>
          <p:nvGrpSpPr>
            <p:cNvPr id="130" name="Grupo 329"/>
            <p:cNvGrpSpPr>
              <a:grpSpLocks/>
            </p:cNvGrpSpPr>
            <p:nvPr/>
          </p:nvGrpSpPr>
          <p:grpSpPr bwMode="auto">
            <a:xfrm>
              <a:off x="7026278" y="5468921"/>
              <a:ext cx="365125" cy="257174"/>
              <a:chOff x="3508912" y="5444580"/>
              <a:chExt cx="365132" cy="258048"/>
            </a:xfrm>
          </p:grpSpPr>
          <p:sp>
            <p:nvSpPr>
              <p:cNvPr id="131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3508912" y="5444580"/>
                <a:ext cx="365132" cy="97166"/>
              </a:xfrm>
              <a:prstGeom prst="rightArrow">
                <a:avLst>
                  <a:gd name="adj1" fmla="val 51259"/>
                  <a:gd name="adj2" fmla="val 5117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b="1" kern="0">
                  <a:solidFill>
                    <a:sysClr val="window" lastClr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3508912" y="5605461"/>
                <a:ext cx="365132" cy="97167"/>
              </a:xfrm>
              <a:prstGeom prst="rightArrow">
                <a:avLst>
                  <a:gd name="adj1" fmla="val 51259"/>
                  <a:gd name="adj2" fmla="val 5117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176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b="1" kern="0">
                  <a:solidFill>
                    <a:sysClr val="window" lastClr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Rectangle 9"/>
            <p:cNvSpPr>
              <a:spLocks noChangeArrowheads="1"/>
            </p:cNvSpPr>
            <p:nvPr/>
          </p:nvSpPr>
          <p:spPr bwMode="auto">
            <a:xfrm>
              <a:off x="7391451" y="5367124"/>
              <a:ext cx="474610" cy="470258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9525" cap="flat" cmpd="sng" algn="ctr">
              <a:noFill/>
              <a:prstDash val="solid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0000" tIns="46800" rIns="90000" bIns="46800" anchor="ctr"/>
            <a:lstStyle/>
            <a:p>
              <a:pPr algn="ctr" defTabSz="4176431" eaLnBrk="0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200" b="1" kern="0" dirty="0">
                  <a:solidFill>
                    <a:sysClr val="window" lastClr="FFFFFF"/>
                  </a:solidFill>
                  <a:latin typeface="Calibri" pitchFamily="34" charset="0"/>
                  <a:ea typeface="+mn-ea"/>
                  <a:cs typeface="+mn-cs"/>
                </a:rPr>
                <a:t>FIR</a:t>
              </a:r>
            </a:p>
          </p:txBody>
        </p:sp>
      </p:grpSp>
      <p:sp>
        <p:nvSpPr>
          <p:cNvPr id="158" name="Rectangle 9"/>
          <p:cNvSpPr>
            <a:spLocks noChangeArrowheads="1"/>
          </p:cNvSpPr>
          <p:nvPr/>
        </p:nvSpPr>
        <p:spPr bwMode="auto">
          <a:xfrm>
            <a:off x="4242675" y="5369165"/>
            <a:ext cx="474610" cy="470258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0000" tIns="46800" rIns="90000" bIns="46800" anchor="ctr"/>
          <a:lstStyle/>
          <a:p>
            <a:pPr algn="ctr" defTabSz="4176431" eaLnBrk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+mn-cs"/>
              </a:rPr>
              <a:t>AGC</a:t>
            </a:r>
          </a:p>
        </p:txBody>
      </p:sp>
      <p:sp>
        <p:nvSpPr>
          <p:cNvPr id="140" name="Retângulo 148"/>
          <p:cNvSpPr>
            <a:spLocks noChangeArrowheads="1"/>
          </p:cNvSpPr>
          <p:nvPr/>
        </p:nvSpPr>
        <p:spPr bwMode="auto">
          <a:xfrm>
            <a:off x="645717" y="5571617"/>
            <a:ext cx="686166" cy="6442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0"/>
            <a:headEnd/>
            <a:tailEnd/>
          </a:ln>
        </p:spPr>
        <p:txBody>
          <a:bodyPr/>
          <a:lstStyle/>
          <a:p>
            <a:pPr algn="ctr" defTabSz="584200" hangingPunct="0"/>
            <a:endParaRPr lang="pt-BR" sz="36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141" name="Grupo 140"/>
          <p:cNvGrpSpPr/>
          <p:nvPr/>
        </p:nvGrpSpPr>
        <p:grpSpPr>
          <a:xfrm>
            <a:off x="131641" y="5515109"/>
            <a:ext cx="1589658" cy="792164"/>
            <a:chOff x="273844" y="5515109"/>
            <a:chExt cx="1589658" cy="792164"/>
          </a:xfrm>
        </p:grpSpPr>
        <p:grpSp>
          <p:nvGrpSpPr>
            <p:cNvPr id="142" name="Grupo 167"/>
            <p:cNvGrpSpPr>
              <a:grpSpLocks/>
            </p:cNvGrpSpPr>
            <p:nvPr/>
          </p:nvGrpSpPr>
          <p:grpSpPr bwMode="auto">
            <a:xfrm>
              <a:off x="863568" y="5731009"/>
              <a:ext cx="536575" cy="214313"/>
              <a:chOff x="3275319" y="3894657"/>
              <a:chExt cx="2343225" cy="936471"/>
            </a:xfrm>
          </p:grpSpPr>
          <p:sp>
            <p:nvSpPr>
              <p:cNvPr id="156" name="Retângulo 155"/>
              <p:cNvSpPr/>
              <p:nvPr/>
            </p:nvSpPr>
            <p:spPr bwMode="auto">
              <a:xfrm>
                <a:off x="3926985" y="3894657"/>
                <a:ext cx="1005228" cy="9364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7" name="Retângulo 156"/>
              <p:cNvSpPr/>
              <p:nvPr/>
            </p:nvSpPr>
            <p:spPr bwMode="auto">
              <a:xfrm>
                <a:off x="4932213" y="4054206"/>
                <a:ext cx="686331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1" name="Retângulo 160"/>
              <p:cNvSpPr/>
              <p:nvPr/>
            </p:nvSpPr>
            <p:spPr bwMode="auto">
              <a:xfrm>
                <a:off x="3275319" y="4054206"/>
                <a:ext cx="651666" cy="6173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584200" hangingPunct="0">
                  <a:defRPr/>
                </a:pPr>
                <a:endParaRPr lang="pt-BR" sz="1400" dirty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43" name="Retângulo 154"/>
            <p:cNvSpPr>
              <a:spLocks noChangeArrowheads="1"/>
            </p:cNvSpPr>
            <p:nvPr/>
          </p:nvSpPr>
          <p:spPr bwMode="auto">
            <a:xfrm>
              <a:off x="426616" y="5768635"/>
              <a:ext cx="255581" cy="140073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4" name="Retângulo 155"/>
            <p:cNvSpPr>
              <a:spLocks noChangeArrowheads="1"/>
            </p:cNvSpPr>
            <p:nvPr/>
          </p:nvSpPr>
          <p:spPr bwMode="auto">
            <a:xfrm>
              <a:off x="772887" y="6167200"/>
              <a:ext cx="263826" cy="140073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0"/>
              <a:headEnd/>
              <a:tailEnd/>
            </a:ln>
          </p:spPr>
          <p:txBody>
            <a:bodyPr anchor="ctr"/>
            <a:lstStyle/>
            <a:p>
              <a:pPr algn="ctr" defTabSz="584200" hangingPunct="0"/>
              <a:endParaRPr lang="pt-BR" sz="1400">
                <a:solidFill>
                  <a:schemeClr val="bg1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5" name="Retângulo 144"/>
            <p:cNvSpPr/>
            <p:nvPr/>
          </p:nvSpPr>
          <p:spPr bwMode="auto">
            <a:xfrm>
              <a:off x="1135030" y="5515109"/>
              <a:ext cx="149225" cy="952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6" name="Retângulo 145"/>
            <p:cNvSpPr/>
            <p:nvPr/>
          </p:nvSpPr>
          <p:spPr bwMode="auto">
            <a:xfrm>
              <a:off x="1482693" y="5769109"/>
              <a:ext cx="230187" cy="139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584200" hangingPunct="0">
                <a:defRPr/>
              </a:pPr>
              <a:endParaRPr lang="pt-BR" sz="1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147" name="Conector de seta reta 164"/>
            <p:cNvCxnSpPr>
              <a:cxnSpLocks noChangeShapeType="1"/>
              <a:stCxn id="143" idx="3"/>
              <a:endCxn id="161" idx="1"/>
            </p:cNvCxnSpPr>
            <p:nvPr/>
          </p:nvCxnSpPr>
          <p:spPr bwMode="auto">
            <a:xfrm>
              <a:off x="682197" y="5838671"/>
              <a:ext cx="181494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48" name="Forma 67"/>
            <p:cNvCxnSpPr>
              <a:cxnSpLocks noChangeShapeType="1"/>
              <a:endCxn id="145" idx="2"/>
            </p:cNvCxnSpPr>
            <p:nvPr/>
          </p:nvCxnSpPr>
          <p:spPr bwMode="auto">
            <a:xfrm rot="5400000" flipH="1" flipV="1">
              <a:off x="1128505" y="5650099"/>
              <a:ext cx="121693" cy="41222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49" name="Conector de seta reta 167"/>
            <p:cNvCxnSpPr>
              <a:cxnSpLocks noChangeShapeType="1"/>
              <a:endCxn id="143" idx="1"/>
            </p:cNvCxnSpPr>
            <p:nvPr/>
          </p:nvCxnSpPr>
          <p:spPr bwMode="auto">
            <a:xfrm>
              <a:off x="273844" y="5838671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50" name="Conector de seta reta 168"/>
            <p:cNvCxnSpPr>
              <a:cxnSpLocks noChangeShapeType="1"/>
              <a:stCxn id="157" idx="3"/>
              <a:endCxn id="146" idx="1"/>
            </p:cNvCxnSpPr>
            <p:nvPr/>
          </p:nvCxnSpPr>
          <p:spPr bwMode="auto">
            <a:xfrm>
              <a:off x="1399587" y="5838671"/>
              <a:ext cx="82446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  <p:cxnSp>
          <p:nvCxnSpPr>
            <p:cNvPr id="151" name="Forma 212"/>
            <p:cNvCxnSpPr>
              <a:cxnSpLocks noChangeShapeType="1"/>
              <a:stCxn id="144" idx="0"/>
              <a:endCxn id="143" idx="2"/>
            </p:cNvCxnSpPr>
            <p:nvPr/>
          </p:nvCxnSpPr>
          <p:spPr bwMode="auto">
            <a:xfrm rot="16200000" flipV="1">
              <a:off x="600357" y="5862757"/>
              <a:ext cx="258492" cy="350393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52" name="Conector angulado 170"/>
            <p:cNvCxnSpPr>
              <a:cxnSpLocks noChangeShapeType="1"/>
              <a:stCxn id="144" idx="0"/>
              <a:endCxn id="146" idx="2"/>
            </p:cNvCxnSpPr>
            <p:nvPr/>
          </p:nvCxnSpPr>
          <p:spPr bwMode="auto">
            <a:xfrm rot="5400000" flipH="1" flipV="1">
              <a:off x="1121882" y="5691626"/>
              <a:ext cx="258492" cy="692656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53" name="Conector de seta reta 171"/>
            <p:cNvCxnSpPr>
              <a:cxnSpLocks noChangeShapeType="1"/>
              <a:endCxn id="156" idx="2"/>
            </p:cNvCxnSpPr>
            <p:nvPr/>
          </p:nvCxnSpPr>
          <p:spPr bwMode="auto">
            <a:xfrm flipV="1">
              <a:off x="1127517" y="5945786"/>
              <a:ext cx="0" cy="8958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54" name="Forma 67"/>
            <p:cNvCxnSpPr>
              <a:cxnSpLocks noChangeShapeType="1"/>
              <a:stCxn id="146" idx="0"/>
              <a:endCxn id="145" idx="3"/>
            </p:cNvCxnSpPr>
            <p:nvPr/>
          </p:nvCxnSpPr>
          <p:spPr bwMode="auto">
            <a:xfrm rot="16200000" flipV="1">
              <a:off x="1337737" y="5508914"/>
              <a:ext cx="206148" cy="313293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prstDash val="sysDot"/>
              <a:miter lim="0"/>
              <a:headEnd/>
              <a:tailEnd type="triangle" w="med" len="med"/>
            </a:ln>
          </p:spPr>
        </p:cxnSp>
        <p:cxnSp>
          <p:nvCxnSpPr>
            <p:cNvPr id="155" name="Conector de seta reta 167"/>
            <p:cNvCxnSpPr>
              <a:cxnSpLocks noChangeShapeType="1"/>
            </p:cNvCxnSpPr>
            <p:nvPr/>
          </p:nvCxnSpPr>
          <p:spPr bwMode="auto">
            <a:xfrm>
              <a:off x="1710730" y="5839564"/>
              <a:ext cx="1527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miter lim="0"/>
              <a:headEnd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1308</Words>
  <Application>Microsoft Office PowerPoint</Application>
  <PresentationFormat>Apresentação na tela (4:3)</PresentationFormat>
  <Paragraphs>534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de Mestrado Nanoantenas  para UWB</dc:title>
  <dc:creator>Aninha</dc:creator>
  <cp:lastModifiedBy>INPE-CRN</cp:lastModifiedBy>
  <cp:revision>407</cp:revision>
  <dcterms:created xsi:type="dcterms:W3CDTF">2011-08-04T17:15:42Z</dcterms:created>
  <dcterms:modified xsi:type="dcterms:W3CDTF">2014-10-15T13:29:40Z</dcterms:modified>
</cp:coreProperties>
</file>